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5"/>
  </p:notesMasterIdLst>
  <p:sldIdLst>
    <p:sldId id="257" r:id="rId2"/>
    <p:sldId id="258" r:id="rId3"/>
    <p:sldId id="317" r:id="rId4"/>
    <p:sldId id="318" r:id="rId5"/>
    <p:sldId id="319" r:id="rId6"/>
    <p:sldId id="320" r:id="rId7"/>
    <p:sldId id="321" r:id="rId8"/>
    <p:sldId id="291" r:id="rId9"/>
    <p:sldId id="328" r:id="rId10"/>
    <p:sldId id="327" r:id="rId11"/>
    <p:sldId id="267" r:id="rId12"/>
    <p:sldId id="302" r:id="rId13"/>
    <p:sldId id="305" r:id="rId14"/>
    <p:sldId id="306" r:id="rId15"/>
    <p:sldId id="307" r:id="rId16"/>
    <p:sldId id="308" r:id="rId17"/>
    <p:sldId id="310" r:id="rId18"/>
    <p:sldId id="312" r:id="rId19"/>
    <p:sldId id="311" r:id="rId20"/>
    <p:sldId id="313" r:id="rId21"/>
    <p:sldId id="315" r:id="rId22"/>
    <p:sldId id="303" r:id="rId23"/>
    <p:sldId id="316" r:id="rId24"/>
    <p:sldId id="322" r:id="rId25"/>
    <p:sldId id="323" r:id="rId26"/>
    <p:sldId id="324" r:id="rId27"/>
    <p:sldId id="325" r:id="rId28"/>
    <p:sldId id="329" r:id="rId29"/>
    <p:sldId id="326" r:id="rId30"/>
    <p:sldId id="330" r:id="rId31"/>
    <p:sldId id="331" r:id="rId32"/>
    <p:sldId id="333" r:id="rId33"/>
    <p:sldId id="284" r:id="rId34"/>
  </p:sldIdLst>
  <p:sldSz cx="9144000" cy="5715000" type="screen16x10"/>
  <p:notesSz cx="6858000" cy="9144000"/>
  <p:embeddedFontLst>
    <p:embeddedFont>
      <p:font typeface="조선일보명조" panose="02030304000000000000" pitchFamily="18" charset="-127"/>
      <p:regular r:id="rId36"/>
    </p:embeddedFont>
    <p:embeddedFont>
      <p:font typeface="Browallia New" panose="020B0604020202020204" pitchFamily="34" charset="-34"/>
      <p:regular r:id="rId37"/>
      <p:bold r:id="rId38"/>
      <p:italic r:id="rId39"/>
      <p:boldItalic r:id="rId40"/>
    </p:embeddedFont>
    <p:embeddedFont>
      <p:font typeface="맑은 고딕" panose="020B0503020000020004" pitchFamily="50" charset="-127"/>
      <p:regular r:id="rId41"/>
      <p:bold r:id="rId42"/>
    </p:embeddedFont>
    <p:embeddedFont>
      <p:font typeface="함초롬돋움" panose="020B0604000101010101" pitchFamily="50" charset="-127"/>
      <p:regular r:id="rId43"/>
      <p:bold r:id="rId44"/>
    </p:embeddedFont>
    <p:embeddedFont>
      <p:font typeface="나눔고딕" panose="020D0604000000000000" pitchFamily="50" charset="-127"/>
      <p:regular r:id="rId45"/>
      <p:bold r:id="rId46"/>
    </p:embeddedFont>
    <p:embeddedFont>
      <p:font typeface="나눔바른고딕" panose="020B0603020101020101" pitchFamily="50" charset="-127"/>
      <p:regular r:id="rId47"/>
      <p:bold r:id="rId4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5123"/>
    <a:srgbClr val="E7673F"/>
    <a:srgbClr val="F09E84"/>
    <a:srgbClr val="FF0000"/>
    <a:srgbClr val="E26C24"/>
    <a:srgbClr val="EECDA3"/>
    <a:srgbClr val="EF629F"/>
    <a:srgbClr val="F27A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87217" autoAdjust="0"/>
  </p:normalViewPr>
  <p:slideViewPr>
    <p:cSldViewPr>
      <p:cViewPr varScale="1">
        <p:scale>
          <a:sx n="50" d="100"/>
          <a:sy n="50" d="100"/>
        </p:scale>
        <p:origin x="54" y="540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11E60-FB8E-4273-AB4B-B2F182B60596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5F8DA6-6233-4B5A-A567-56F031890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29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13160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워드넷이란</a:t>
            </a:r>
            <a:r>
              <a:rPr lang="ko-KR" altLang="en-US" dirty="0"/>
              <a:t> 각 </a:t>
            </a:r>
            <a:r>
              <a:rPr lang="ko-KR" altLang="en-US" dirty="0" err="1"/>
              <a:t>단어별</a:t>
            </a:r>
            <a:r>
              <a:rPr lang="ko-KR" altLang="en-US" dirty="0"/>
              <a:t> 연상어를 추출하는 방식으로 </a:t>
            </a:r>
            <a:r>
              <a:rPr lang="ko-KR" altLang="en-US" dirty="0" err="1"/>
              <a:t>파이썬에서는</a:t>
            </a:r>
            <a:r>
              <a:rPr lang="ko-KR" altLang="en-US" dirty="0"/>
              <a:t> 저번 시간에 소개했던 </a:t>
            </a:r>
            <a:r>
              <a:rPr lang="en-US" altLang="ko-KR" dirty="0"/>
              <a:t>NLTK </a:t>
            </a:r>
            <a:r>
              <a:rPr lang="ko-KR" altLang="en-US" dirty="0"/>
              <a:t>라이브러리를 설치하면 기본적으로 설치되어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051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워드넷이란</a:t>
            </a:r>
            <a:r>
              <a:rPr lang="ko-KR" altLang="en-US" dirty="0"/>
              <a:t> 각 </a:t>
            </a:r>
            <a:r>
              <a:rPr lang="ko-KR" altLang="en-US" dirty="0" err="1"/>
              <a:t>단어별</a:t>
            </a:r>
            <a:r>
              <a:rPr lang="ko-KR" altLang="en-US" dirty="0"/>
              <a:t> 연상어를 추출하는 방식으로 </a:t>
            </a:r>
            <a:r>
              <a:rPr lang="ko-KR" altLang="en-US" dirty="0" err="1"/>
              <a:t>파이썬에서는</a:t>
            </a:r>
            <a:r>
              <a:rPr lang="ko-KR" altLang="en-US" dirty="0"/>
              <a:t> 저번 시간에 소개했던 </a:t>
            </a:r>
            <a:r>
              <a:rPr lang="en-US" altLang="ko-KR" dirty="0"/>
              <a:t>NLTK </a:t>
            </a:r>
            <a:r>
              <a:rPr lang="ko-KR" altLang="en-US" dirty="0"/>
              <a:t>라이브러리를 설치하면 기본적으로 설치되어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498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워드넷이란</a:t>
            </a:r>
            <a:r>
              <a:rPr lang="ko-KR" altLang="en-US" dirty="0"/>
              <a:t> 각 </a:t>
            </a:r>
            <a:r>
              <a:rPr lang="ko-KR" altLang="en-US" dirty="0" err="1"/>
              <a:t>단어별</a:t>
            </a:r>
            <a:r>
              <a:rPr lang="ko-KR" altLang="en-US" dirty="0"/>
              <a:t> 연상어를 추출하는 방식으로 </a:t>
            </a:r>
            <a:r>
              <a:rPr lang="ko-KR" altLang="en-US" dirty="0" err="1"/>
              <a:t>파이썬에서는</a:t>
            </a:r>
            <a:r>
              <a:rPr lang="ko-KR" altLang="en-US" dirty="0"/>
              <a:t> 저번 시간에 소개했던 </a:t>
            </a:r>
            <a:r>
              <a:rPr lang="en-US" altLang="ko-KR" dirty="0"/>
              <a:t>NLTK </a:t>
            </a:r>
            <a:r>
              <a:rPr lang="ko-KR" altLang="en-US" dirty="0"/>
              <a:t>라이브러리를 설치하면 기본적으로 설치되어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2341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워드넷이란</a:t>
            </a:r>
            <a:r>
              <a:rPr lang="ko-KR" altLang="en-US" dirty="0"/>
              <a:t> 각 </a:t>
            </a:r>
            <a:r>
              <a:rPr lang="ko-KR" altLang="en-US" dirty="0" err="1"/>
              <a:t>단어별</a:t>
            </a:r>
            <a:r>
              <a:rPr lang="ko-KR" altLang="en-US" dirty="0"/>
              <a:t> 연상어를 추출하는 방식으로 </a:t>
            </a:r>
            <a:r>
              <a:rPr lang="ko-KR" altLang="en-US" dirty="0" err="1"/>
              <a:t>파이썬에서는</a:t>
            </a:r>
            <a:r>
              <a:rPr lang="ko-KR" altLang="en-US" dirty="0"/>
              <a:t> 저번 시간에 소개했던 </a:t>
            </a:r>
            <a:r>
              <a:rPr lang="en-US" altLang="ko-KR" dirty="0"/>
              <a:t>NLTK </a:t>
            </a:r>
            <a:r>
              <a:rPr lang="ko-KR" altLang="en-US" dirty="0"/>
              <a:t>라이브러리를 설치하면 기본적으로 설치되어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0577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워드넷이란</a:t>
            </a:r>
            <a:r>
              <a:rPr lang="ko-KR" altLang="en-US" dirty="0"/>
              <a:t> 각 </a:t>
            </a:r>
            <a:r>
              <a:rPr lang="ko-KR" altLang="en-US" dirty="0" err="1"/>
              <a:t>단어별</a:t>
            </a:r>
            <a:r>
              <a:rPr lang="ko-KR" altLang="en-US" dirty="0"/>
              <a:t> 연상어를 추출하는 방식으로 </a:t>
            </a:r>
            <a:r>
              <a:rPr lang="ko-KR" altLang="en-US" dirty="0" err="1"/>
              <a:t>파이썬에서는</a:t>
            </a:r>
            <a:r>
              <a:rPr lang="ko-KR" altLang="en-US" dirty="0"/>
              <a:t> 저번 시간에 소개했던 </a:t>
            </a:r>
            <a:r>
              <a:rPr lang="en-US" altLang="ko-KR" dirty="0"/>
              <a:t>NLTK </a:t>
            </a:r>
            <a:r>
              <a:rPr lang="ko-KR" altLang="en-US" dirty="0"/>
              <a:t>라이브러리를 설치하면 기본적으로 설치되어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44277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워드넷이란</a:t>
            </a:r>
            <a:r>
              <a:rPr lang="ko-KR" altLang="en-US" dirty="0"/>
              <a:t> 각 </a:t>
            </a:r>
            <a:r>
              <a:rPr lang="ko-KR" altLang="en-US" dirty="0" err="1"/>
              <a:t>단어별</a:t>
            </a:r>
            <a:r>
              <a:rPr lang="ko-KR" altLang="en-US" dirty="0"/>
              <a:t> 연상어를 추출하는 방식으로 </a:t>
            </a:r>
            <a:r>
              <a:rPr lang="ko-KR" altLang="en-US" dirty="0" err="1"/>
              <a:t>파이썬에서는</a:t>
            </a:r>
            <a:r>
              <a:rPr lang="ko-KR" altLang="en-US" dirty="0"/>
              <a:t> 저번 시간에 소개했던 </a:t>
            </a:r>
            <a:r>
              <a:rPr lang="en-US" altLang="ko-KR" dirty="0"/>
              <a:t>NLTK </a:t>
            </a:r>
            <a:r>
              <a:rPr lang="ko-KR" altLang="en-US" dirty="0"/>
              <a:t>라이브러리를 설치하면 기본적으로 설치되어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05460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But</a:t>
            </a:r>
            <a:r>
              <a:rPr lang="ko-KR" altLang="en-US" dirty="0"/>
              <a:t> 한국어 부재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70453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But</a:t>
            </a:r>
            <a:r>
              <a:rPr lang="ko-KR" altLang="en-US" dirty="0"/>
              <a:t> 한국어 부재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6999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0003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73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9753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7816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4208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1532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4970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09103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9451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003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702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893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6445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36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9284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워드넷이란</a:t>
            </a:r>
            <a:r>
              <a:rPr lang="ko-KR" altLang="en-US" dirty="0"/>
              <a:t> 각 </a:t>
            </a:r>
            <a:r>
              <a:rPr lang="ko-KR" altLang="en-US" dirty="0" err="1"/>
              <a:t>단어별</a:t>
            </a:r>
            <a:r>
              <a:rPr lang="ko-KR" altLang="en-US" dirty="0"/>
              <a:t> 연상어를 추출하는 방식으로 </a:t>
            </a:r>
            <a:r>
              <a:rPr lang="ko-KR" altLang="en-US" dirty="0" err="1"/>
              <a:t>파이썬에서는</a:t>
            </a:r>
            <a:r>
              <a:rPr lang="ko-KR" altLang="en-US" dirty="0"/>
              <a:t> 저번 시간에 소개했던 </a:t>
            </a:r>
            <a:r>
              <a:rPr lang="en-US" altLang="ko-KR" dirty="0"/>
              <a:t>NLTK </a:t>
            </a:r>
            <a:r>
              <a:rPr lang="ko-KR" altLang="en-US" dirty="0"/>
              <a:t>라이브러리를 설치하면 기본적으로 설치되어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186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워드넷이란</a:t>
            </a:r>
            <a:r>
              <a:rPr lang="ko-KR" altLang="en-US" dirty="0"/>
              <a:t> 각 </a:t>
            </a:r>
            <a:r>
              <a:rPr lang="ko-KR" altLang="en-US" dirty="0" err="1"/>
              <a:t>단어별</a:t>
            </a:r>
            <a:r>
              <a:rPr lang="ko-KR" altLang="en-US" dirty="0"/>
              <a:t> 연상어를 추출하는 방식으로 </a:t>
            </a:r>
            <a:r>
              <a:rPr lang="ko-KR" altLang="en-US" dirty="0" err="1"/>
              <a:t>파이썬에서는</a:t>
            </a:r>
            <a:r>
              <a:rPr lang="ko-KR" altLang="en-US" dirty="0"/>
              <a:t> 저번 시간에 소개했던 </a:t>
            </a:r>
            <a:r>
              <a:rPr lang="en-US" altLang="ko-KR" dirty="0"/>
              <a:t>NLTK </a:t>
            </a:r>
            <a:r>
              <a:rPr lang="ko-KR" altLang="en-US" dirty="0"/>
              <a:t>라이브러리를 설치하면 기본적으로 설치되어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F8DA6-6233-4B5A-A567-56F031890A0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455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7881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949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018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642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4511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38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047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628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097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097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617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0B2C8C-0472-48E6-A857-5DD52F35463A}" type="datetimeFigureOut">
              <a:rPr lang="ko-KR" altLang="en-US" smtClean="0"/>
              <a:t>2018-05-31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9D695B-AFBF-4ACE-A4E2-5CA081BA81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5633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82628" y="2427193"/>
            <a:ext cx="36615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Browallia New" panose="020B0502040204020203" pitchFamily="34" charset="-34"/>
              </a:rPr>
              <a:t>TEXT</a:t>
            </a:r>
            <a:r>
              <a:rPr lang="en-US" altLang="ko-KR" sz="3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  <a:cs typeface="Browallia New" panose="020B0502040204020203" pitchFamily="34" charset="-34"/>
              </a:rPr>
              <a:t>MINING</a:t>
            </a:r>
            <a:endParaRPr lang="ko-KR" altLang="en-US" sz="3600" b="1" spc="6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  <a:cs typeface="Browallia New" panose="020B0502040204020203" pitchFamily="34" charset="-3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40750" y="3387978"/>
            <a:ext cx="2499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김강우 </a:t>
            </a:r>
            <a:r>
              <a:rPr lang="ko-KR" altLang="en-US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배건희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 문선미 박기찬 이세희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08076" y="3095010"/>
            <a:ext cx="21788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3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조선일보명조"/>
                <a:cs typeface="함초롬돋움" panose="020B0604000101010101" pitchFamily="50" charset="-127"/>
              </a:rPr>
              <a:t>최종 프로젝트 발표</a:t>
            </a:r>
          </a:p>
        </p:txBody>
      </p:sp>
      <p:cxnSp>
        <p:nvCxnSpPr>
          <p:cNvPr id="33" name="직선 연결선 32"/>
          <p:cNvCxnSpPr>
            <a:cxnSpLocks/>
          </p:cNvCxnSpPr>
          <p:nvPr/>
        </p:nvCxnSpPr>
        <p:spPr>
          <a:xfrm>
            <a:off x="-36512" y="2713484"/>
            <a:ext cx="2808312" cy="0"/>
          </a:xfrm>
          <a:prstGeom prst="line">
            <a:avLst/>
          </a:prstGeom>
          <a:ln w="41275">
            <a:solidFill>
              <a:srgbClr val="E351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>
            <a:cxnSpLocks/>
          </p:cNvCxnSpPr>
          <p:nvPr/>
        </p:nvCxnSpPr>
        <p:spPr>
          <a:xfrm>
            <a:off x="6300192" y="2713485"/>
            <a:ext cx="2843808" cy="1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64566D0-A388-4641-8B5D-5646A5988B22}"/>
              </a:ext>
            </a:extLst>
          </p:cNvPr>
          <p:cNvSpPr txBox="1"/>
          <p:nvPr/>
        </p:nvSpPr>
        <p:spPr>
          <a:xfrm>
            <a:off x="3923928" y="2086898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KU BIG DATA</a:t>
            </a:r>
            <a:endParaRPr lang="ko-KR" altLang="en-US" sz="16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8322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>
            <a:extLst>
              <a:ext uri="{FF2B5EF4-FFF2-40B4-BE49-F238E27FC236}">
                <a16:creationId xmlns:a16="http://schemas.microsoft.com/office/drawing/2014/main" id="{77B2B366-5C47-409A-A743-76E8F702EACA}"/>
              </a:ext>
            </a:extLst>
          </p:cNvPr>
          <p:cNvGrpSpPr/>
          <p:nvPr/>
        </p:nvGrpSpPr>
        <p:grpSpPr>
          <a:xfrm>
            <a:off x="971600" y="1692812"/>
            <a:ext cx="7488832" cy="3779136"/>
            <a:chOff x="251520" y="1410158"/>
            <a:chExt cx="2840565" cy="3735696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5D837F1-3457-4531-B511-729553E1D10C}"/>
                </a:ext>
              </a:extLst>
            </p:cNvPr>
            <p:cNvSpPr/>
            <p:nvPr/>
          </p:nvSpPr>
          <p:spPr>
            <a:xfrm>
              <a:off x="340791" y="1617462"/>
              <a:ext cx="2751294" cy="352839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FF342C84-D2AC-447A-A453-8006E2A913A2}"/>
                </a:ext>
              </a:extLst>
            </p:cNvPr>
            <p:cNvGrpSpPr/>
            <p:nvPr/>
          </p:nvGrpSpPr>
          <p:grpSpPr>
            <a:xfrm>
              <a:off x="251520" y="1410158"/>
              <a:ext cx="2736304" cy="3607582"/>
              <a:chOff x="941498" y="1410158"/>
              <a:chExt cx="2736304" cy="3607582"/>
            </a:xfrm>
            <a:solidFill>
              <a:schemeClr val="bg1"/>
            </a:solidFill>
          </p:grpSpPr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3510EC-FC96-47D2-8790-2E433C814CF4}"/>
                  </a:ext>
                </a:extLst>
              </p:cNvPr>
              <p:cNvSpPr/>
              <p:nvPr/>
            </p:nvSpPr>
            <p:spPr>
              <a:xfrm>
                <a:off x="941498" y="1548145"/>
                <a:ext cx="2736304" cy="3469595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8737DDD-9B94-4585-948E-F5A96DC59A7F}"/>
                  </a:ext>
                </a:extLst>
              </p:cNvPr>
              <p:cNvSpPr txBox="1"/>
              <p:nvPr/>
            </p:nvSpPr>
            <p:spPr>
              <a:xfrm>
                <a:off x="2169174" y="1410158"/>
                <a:ext cx="284485" cy="304239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조선일보명조" panose="02030304000000000000" pitchFamily="18" charset="-127"/>
                  </a:rPr>
                  <a:t>알고리즘</a:t>
                </a:r>
              </a:p>
            </p:txBody>
          </p:sp>
        </p:grpSp>
      </p:grpSp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2720906" y="1087110"/>
            <a:ext cx="3867318" cy="965528"/>
            <a:chOff x="3029958" y="1209931"/>
            <a:chExt cx="3764465" cy="96552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3029958" y="1222512"/>
              <a:ext cx="169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3275857" y="1209931"/>
              <a:ext cx="3518566" cy="965528"/>
              <a:chOff x="3275857" y="1209931"/>
              <a:chExt cx="3518566" cy="965528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3275857" y="1252129"/>
                <a:ext cx="342650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LDA(Latent Dirichlet Allocation)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6558350" y="1209931"/>
                <a:ext cx="2360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BB36A0BC-2E04-491C-9B81-20A1A0156211}"/>
              </a:ext>
            </a:extLst>
          </p:cNvPr>
          <p:cNvGrpSpPr/>
          <p:nvPr/>
        </p:nvGrpSpPr>
        <p:grpSpPr>
          <a:xfrm>
            <a:off x="2010745" y="2281447"/>
            <a:ext cx="5822032" cy="2304245"/>
            <a:chOff x="1843288" y="2297012"/>
            <a:chExt cx="5822032" cy="2304245"/>
          </a:xfrm>
        </p:grpSpPr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FA3259AD-16D8-4C5E-835D-D11A7E312E92}"/>
                </a:ext>
              </a:extLst>
            </p:cNvPr>
            <p:cNvSpPr txBox="1">
              <a:spLocks/>
            </p:cNvSpPr>
            <p:nvPr/>
          </p:nvSpPr>
          <p:spPr>
            <a:xfrm>
              <a:off x="1849436" y="2297012"/>
              <a:ext cx="5445128" cy="57605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itchFamily="34" charset="0"/>
                <a:buNone/>
              </a:pP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1. 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각 단어에 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Random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하게 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Topic 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배정 후 분포 생성</a:t>
              </a:r>
            </a:p>
            <a:p>
              <a:pPr marL="0" indent="0">
                <a:buFont typeface="Arial" pitchFamily="34" charset="0"/>
                <a:buNone/>
              </a:pPr>
              <a:endPara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내용 개체 틀 2">
              <a:extLst>
                <a:ext uri="{FF2B5EF4-FFF2-40B4-BE49-F238E27FC236}">
                  <a16:creationId xmlns:a16="http://schemas.microsoft.com/office/drawing/2014/main" id="{CB19E72D-9E21-4544-B3E1-DE31744201C6}"/>
                </a:ext>
              </a:extLst>
            </p:cNvPr>
            <p:cNvSpPr txBox="1">
              <a:spLocks/>
            </p:cNvSpPr>
            <p:nvPr/>
          </p:nvSpPr>
          <p:spPr>
            <a:xfrm>
              <a:off x="1843288" y="3205180"/>
              <a:ext cx="5822032" cy="5619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2. 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문서와 토픽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/ 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단어와 토픽 간 </a:t>
              </a:r>
              <a:r>
                <a:rPr lang="ko-KR" altLang="en-US" sz="1600" dirty="0" err="1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디리클레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분포를 추정</a:t>
              </a:r>
            </a:p>
          </p:txBody>
        </p:sp>
        <p:sp>
          <p:nvSpPr>
            <p:cNvPr id="20" name="내용 개체 틀 2">
              <a:extLst>
                <a:ext uri="{FF2B5EF4-FFF2-40B4-BE49-F238E27FC236}">
                  <a16:creationId xmlns:a16="http://schemas.microsoft.com/office/drawing/2014/main" id="{A829ECEE-A315-4C40-B5D5-8D1EA605AD57}"/>
                </a:ext>
              </a:extLst>
            </p:cNvPr>
            <p:cNvSpPr txBox="1">
              <a:spLocks/>
            </p:cNvSpPr>
            <p:nvPr/>
          </p:nvSpPr>
          <p:spPr>
            <a:xfrm>
              <a:off x="1849436" y="4039282"/>
              <a:ext cx="5507501" cy="5619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3. 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단어 별 결합분포를 활용해 </a:t>
              </a:r>
              <a:r>
                <a:rPr lang="ko-KR" altLang="en-US" sz="1600" dirty="0" err="1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단어별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Topic </a:t>
              </a:r>
              <a:r>
                <a:rPr lang="ko-KR" altLang="en-US" sz="1600" dirty="0" err="1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재배정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22A11FB5-84FD-43F1-AC18-EAFE5566D667}"/>
              </a:ext>
            </a:extLst>
          </p:cNvPr>
          <p:cNvSpPr txBox="1">
            <a:spLocks/>
          </p:cNvSpPr>
          <p:nvPr/>
        </p:nvSpPr>
        <p:spPr>
          <a:xfrm>
            <a:off x="5364088" y="4597713"/>
            <a:ext cx="284452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수렴할 때까지  </a:t>
            </a:r>
            <a:r>
              <a:rPr lang="ko-KR" altLang="en-US" sz="2000" b="1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32ADAAA-8573-463A-B2B6-8C84DC9689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7088" t="41007" r="18394" b="19718"/>
          <a:stretch/>
        </p:blipFill>
        <p:spPr>
          <a:xfrm>
            <a:off x="6654794" y="3374476"/>
            <a:ext cx="944625" cy="851176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20DFBE3-154C-4EA2-B62B-C88AF32B98FE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9464F2DB-E2C6-4761-BFE9-685B74864013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D25D511D-2CAA-4C9A-852A-1B4FD9468E0B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41817"/>
              <a:chOff x="2010745" y="196885"/>
              <a:chExt cx="4354598" cy="327013"/>
            </a:xfrm>
          </p:grpSpPr>
          <p:grpSp>
            <p:nvGrpSpPr>
              <p:cNvPr id="68" name="그룹 67">
                <a:extLst>
                  <a:ext uri="{FF2B5EF4-FFF2-40B4-BE49-F238E27FC236}">
                    <a16:creationId xmlns:a16="http://schemas.microsoft.com/office/drawing/2014/main" id="{E940E472-EECE-4794-B74F-A53D8BC2D89E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307777"/>
                <a:chOff x="2010745" y="216121"/>
                <a:chExt cx="1034224" cy="307777"/>
              </a:xfrm>
            </p:grpSpPr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6B6CE6B-2DA8-4F37-B23E-DF205E62A075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508E9BB5-DE02-42F5-97EF-68B3F3A56745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69" name="그룹 68">
                <a:extLst>
                  <a:ext uri="{FF2B5EF4-FFF2-40B4-BE49-F238E27FC236}">
                    <a16:creationId xmlns:a16="http://schemas.microsoft.com/office/drawing/2014/main" id="{E380DDEB-5EF1-44BF-862D-4B82DBE8960C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307777"/>
                <a:chOff x="3284407" y="206941"/>
                <a:chExt cx="1252137" cy="307777"/>
              </a:xfrm>
            </p:grpSpPr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89AA8707-1263-4258-90C1-D6C21B6D53A8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91DA1923-FEFD-47CE-83FF-4435E5A9040B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70" name="그룹 69">
                <a:extLst>
                  <a:ext uri="{FF2B5EF4-FFF2-40B4-BE49-F238E27FC236}">
                    <a16:creationId xmlns:a16="http://schemas.microsoft.com/office/drawing/2014/main" id="{1F52B16A-3E23-47AB-9CA2-35E105E2064B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CC29829-7E22-4F9D-BB66-FC1A8692667B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37BEB691-D691-45FB-A2A3-288964B0A054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8FA7D9B-246E-42A2-A04E-55AD83DF710D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CA8FB89-1665-4914-BD48-2B6AFBCA74A4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3185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913284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4">
            <a:extLst>
              <a:ext uri="{FF2B5EF4-FFF2-40B4-BE49-F238E27FC236}">
                <a16:creationId xmlns:a16="http://schemas.microsoft.com/office/drawing/2014/main" id="{085BE3F7-2DCC-48C4-8F65-606119D57008}"/>
              </a:ext>
            </a:extLst>
          </p:cNvPr>
          <p:cNvGrpSpPr/>
          <p:nvPr/>
        </p:nvGrpSpPr>
        <p:grpSpPr>
          <a:xfrm>
            <a:off x="2714613" y="1181391"/>
            <a:ext cx="3932373" cy="461665"/>
            <a:chOff x="3064826" y="1219795"/>
            <a:chExt cx="3932373" cy="51296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A29AC5B-666F-4BEF-8C10-7E8C33C2ACEF}"/>
                </a:ext>
              </a:extLst>
            </p:cNvPr>
            <p:cNvSpPr txBox="1"/>
            <p:nvPr/>
          </p:nvSpPr>
          <p:spPr>
            <a:xfrm>
              <a:off x="3064826" y="1219795"/>
              <a:ext cx="169973" cy="51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3" name="그룹 8">
              <a:extLst>
                <a:ext uri="{FF2B5EF4-FFF2-40B4-BE49-F238E27FC236}">
                  <a16:creationId xmlns:a16="http://schemas.microsoft.com/office/drawing/2014/main" id="{361581BD-F907-443C-ABEC-8F9C72A4841A}"/>
                </a:ext>
              </a:extLst>
            </p:cNvPr>
            <p:cNvGrpSpPr/>
            <p:nvPr/>
          </p:nvGrpSpPr>
          <p:grpSpPr>
            <a:xfrm>
              <a:off x="3207702" y="1219795"/>
              <a:ext cx="3789497" cy="512961"/>
              <a:chOff x="3207702" y="1219795"/>
              <a:chExt cx="3789497" cy="512961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F07AE84-530D-4D71-ACEC-F1002251B87A}"/>
                  </a:ext>
                </a:extLst>
              </p:cNvPr>
              <p:cNvSpPr txBox="1"/>
              <p:nvPr/>
            </p:nvSpPr>
            <p:spPr>
              <a:xfrm>
                <a:off x="3207702" y="1256504"/>
                <a:ext cx="3789497" cy="4103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고딕" pitchFamily="50" charset="-127"/>
                    <a:ea typeface="나눔고딕" pitchFamily="50" charset="-127"/>
                  </a:rPr>
                  <a:t>Named Entity Recognition task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CF24E4-58EA-45F1-8E46-BBB4779E62DD}"/>
                  </a:ext>
                </a:extLst>
              </p:cNvPr>
              <p:cNvSpPr txBox="1"/>
              <p:nvPr/>
            </p:nvSpPr>
            <p:spPr>
              <a:xfrm>
                <a:off x="6493850" y="1219795"/>
                <a:ext cx="236073" cy="5129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8C239624-10C1-49E7-8251-2B058303977E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" t="17099" r="448" b="34148"/>
          <a:stretch/>
        </p:blipFill>
        <p:spPr bwMode="auto">
          <a:xfrm>
            <a:off x="1651486" y="1950199"/>
            <a:ext cx="6160875" cy="14983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그룹 30">
            <a:extLst>
              <a:ext uri="{FF2B5EF4-FFF2-40B4-BE49-F238E27FC236}">
                <a16:creationId xmlns:a16="http://schemas.microsoft.com/office/drawing/2014/main" id="{DC9E8DF4-A7D2-4D62-BEFB-F8E2DDFFED93}"/>
              </a:ext>
            </a:extLst>
          </p:cNvPr>
          <p:cNvGrpSpPr/>
          <p:nvPr/>
        </p:nvGrpSpPr>
        <p:grpSpPr>
          <a:xfrm>
            <a:off x="1216450" y="3622091"/>
            <a:ext cx="7171975" cy="1568468"/>
            <a:chOff x="1043608" y="3650650"/>
            <a:chExt cx="7171975" cy="174274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B899CA0C-261D-4A55-9681-7076ECE0F8FE}"/>
                </a:ext>
              </a:extLst>
            </p:cNvPr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91" t="29140" r="54639" b="62059"/>
            <a:stretch/>
          </p:blipFill>
          <p:spPr bwMode="auto">
            <a:xfrm>
              <a:off x="1043608" y="4217037"/>
              <a:ext cx="2465111" cy="3005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D8F041B-43D0-42DF-BDEA-5B3652044E64}"/>
                </a:ext>
              </a:extLst>
            </p:cNvPr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91" t="29140" r="54639" b="62059"/>
            <a:stretch/>
          </p:blipFill>
          <p:spPr bwMode="auto">
            <a:xfrm>
              <a:off x="4499992" y="3793604"/>
              <a:ext cx="2465111" cy="3005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0D7EF51F-F5AE-4C88-AF05-E5843CD9B8E8}"/>
                </a:ext>
              </a:extLst>
            </p:cNvPr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87" t="29140" r="71355" b="63051"/>
            <a:stretch/>
          </p:blipFill>
          <p:spPr bwMode="auto">
            <a:xfrm>
              <a:off x="4759025" y="4751051"/>
              <a:ext cx="539367" cy="266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D9D08DDC-3812-43D6-BE29-A7C1235B2B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60237" t="33859" r="22713" b="12201"/>
            <a:stretch/>
          </p:blipFill>
          <p:spPr>
            <a:xfrm>
              <a:off x="7236296" y="3650650"/>
              <a:ext cx="979287" cy="1742742"/>
            </a:xfrm>
            <a:prstGeom prst="rect">
              <a:avLst/>
            </a:prstGeom>
          </p:spPr>
        </p:pic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0C7FDD1D-F4EB-461E-B1E2-F64D02266348}"/>
                </a:ext>
              </a:extLst>
            </p:cNvPr>
            <p:cNvCxnSpPr>
              <a:cxnSpLocks/>
              <a:stCxn id="23" idx="3"/>
            </p:cNvCxnSpPr>
            <p:nvPr/>
          </p:nvCxnSpPr>
          <p:spPr>
            <a:xfrm flipV="1">
              <a:off x="3508719" y="3943883"/>
              <a:ext cx="827469" cy="423432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B93A21FC-B587-4274-BC34-D5F19A56F66B}"/>
                </a:ext>
              </a:extLst>
            </p:cNvPr>
            <p:cNvCxnSpPr/>
            <p:nvPr/>
          </p:nvCxnSpPr>
          <p:spPr>
            <a:xfrm>
              <a:off x="3563888" y="4441676"/>
              <a:ext cx="783566" cy="309375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A6970C4-D960-46C3-AE86-060D72F21A6E}"/>
              </a:ext>
            </a:extLst>
          </p:cNvPr>
          <p:cNvSpPr/>
          <p:nvPr/>
        </p:nvSpPr>
        <p:spPr>
          <a:xfrm>
            <a:off x="3500431" y="1571616"/>
            <a:ext cx="302198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13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어디까지 객체로 인식할 것인지 사전 결정</a:t>
            </a:r>
            <a:endParaRPr lang="ko-KR" altLang="en-US" sz="13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C540AE1-4C90-4791-B847-CE242C7559A9}"/>
              </a:ext>
            </a:extLst>
          </p:cNvPr>
          <p:cNvSpPr txBox="1"/>
          <p:nvPr/>
        </p:nvSpPr>
        <p:spPr>
          <a:xfrm>
            <a:off x="431218" y="481236"/>
            <a:ext cx="1016625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5CF293A-7252-4A76-9EEB-E0F02BA7843C}"/>
              </a:ext>
            </a:extLst>
          </p:cNvPr>
          <p:cNvGrpSpPr/>
          <p:nvPr/>
        </p:nvGrpSpPr>
        <p:grpSpPr>
          <a:xfrm>
            <a:off x="2010745" y="427451"/>
            <a:ext cx="6167982" cy="341817"/>
            <a:chOff x="2010745" y="196885"/>
            <a:chExt cx="6167982" cy="341817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DE87EDC3-D2BF-46A7-8BC0-C449718A8C59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41817"/>
              <a:chOff x="2010745" y="196885"/>
              <a:chExt cx="4354598" cy="327013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8EE31438-0855-4F5E-BF36-E079860A705D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307777"/>
                <a:chOff x="2010745" y="216121"/>
                <a:chExt cx="1034224" cy="307777"/>
              </a:xfrm>
            </p:grpSpPr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77E74675-F5A2-4B10-91A2-5551344C59B5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EF894F96-61E6-402A-936E-4AF48F748E0D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14D69CAE-2378-4F9F-ABC1-8809522B6E31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307777"/>
                <a:chOff x="3284407" y="206941"/>
                <a:chExt cx="1252137" cy="307777"/>
              </a:xfrm>
            </p:grpSpPr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585B7C0-C90F-4865-9090-D6DF2B47E88F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5D4607FC-EB26-4107-A74C-A710279D6E34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A585DE86-DEDB-4C91-89BD-EAC53356349D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DD844BF2-8AB9-42EE-BCAF-C7FC9C98711F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5B3D6E86-A802-4D32-AE99-87D8082C8CCE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2E6B51E-311D-4961-B3F4-2D205B76CF12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B7DE9C5-8394-44F4-89B2-B68BF39B11F4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3829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3688" y="2427193"/>
            <a:ext cx="5785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-윤고딕360" pitchFamily="18" charset="-127"/>
              </a:rPr>
              <a:t>PREPRE</a:t>
            </a:r>
            <a:r>
              <a:rPr lang="en-US" altLang="ko-KR" sz="3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-윤고딕360" pitchFamily="18" charset="-127"/>
              </a:rPr>
              <a:t>PROCESSING</a:t>
            </a:r>
            <a:endParaRPr lang="ko-KR" altLang="en-US" sz="3600" b="1" spc="6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-윤고딕36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4566D0-A388-4641-8B5D-5646A5988B22}"/>
              </a:ext>
            </a:extLst>
          </p:cNvPr>
          <p:cNvSpPr txBox="1"/>
          <p:nvPr/>
        </p:nvSpPr>
        <p:spPr>
          <a:xfrm>
            <a:off x="3851920" y="2086898"/>
            <a:ext cx="14590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TEXT MINING</a:t>
            </a:r>
            <a:endParaRPr lang="ko-KR" altLang="en-US" sz="16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52EFCE-66DC-4D87-B1F2-F2FBCAD1923D}"/>
              </a:ext>
            </a:extLst>
          </p:cNvPr>
          <p:cNvSpPr txBox="1"/>
          <p:nvPr/>
        </p:nvSpPr>
        <p:spPr>
          <a:xfrm>
            <a:off x="5940152" y="3937620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Crawling</a:t>
            </a:r>
          </a:p>
          <a:p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각종 처리</a:t>
            </a:r>
            <a:endParaRPr lang="en-US" altLang="ko-KR" sz="120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6388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13AE64B-B6B3-4D9D-BEAD-11E0B5A769AF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7354A3A-30A2-47B6-AF66-43F02D69E4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10" t="25177" r="36843" b="31424"/>
          <a:stretch/>
        </p:blipFill>
        <p:spPr>
          <a:xfrm>
            <a:off x="417479" y="1921396"/>
            <a:ext cx="3506449" cy="22322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5EC4C26-FBB7-4BA8-BD8B-2D1133237C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630" t="31801" r="47672" b="11501"/>
          <a:stretch/>
        </p:blipFill>
        <p:spPr>
          <a:xfrm>
            <a:off x="5436096" y="1561356"/>
            <a:ext cx="3081354" cy="2916289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EBB6AFF9-5DDD-472F-A091-A0063BB53059}"/>
              </a:ext>
            </a:extLst>
          </p:cNvPr>
          <p:cNvGrpSpPr/>
          <p:nvPr/>
        </p:nvGrpSpPr>
        <p:grpSpPr>
          <a:xfrm>
            <a:off x="2460446" y="4873724"/>
            <a:ext cx="4343802" cy="769441"/>
            <a:chOff x="2532454" y="4912767"/>
            <a:chExt cx="4343802" cy="769441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FBFB44B-D09E-4DA5-ADB2-DADBC0863CBA}"/>
                </a:ext>
              </a:extLst>
            </p:cNvPr>
            <p:cNvSpPr txBox="1"/>
            <p:nvPr/>
          </p:nvSpPr>
          <p:spPr>
            <a:xfrm>
              <a:off x="2846393" y="4977040"/>
              <a:ext cx="40298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E35123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Rfacebook</a:t>
              </a:r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 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라이브러리를 이용 </a:t>
              </a:r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.csv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로 </a:t>
              </a:r>
              <a:r>
                <a:rPr lang="ko-KR" altLang="en-US" sz="16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크롤링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2C1BF34-68C6-4E98-9D32-B4FF5DB30DC1}"/>
                </a:ext>
              </a:extLst>
            </p:cNvPr>
            <p:cNvSpPr txBox="1"/>
            <p:nvPr/>
          </p:nvSpPr>
          <p:spPr>
            <a:xfrm>
              <a:off x="2532454" y="4912767"/>
              <a:ext cx="2880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“</a:t>
              </a:r>
              <a:endParaRPr lang="ko-KR" altLang="en-US" sz="4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A4D36AF-963B-417F-9DB4-93CD8E9A12D5}"/>
              </a:ext>
            </a:extLst>
          </p:cNvPr>
          <p:cNvGrpSpPr/>
          <p:nvPr/>
        </p:nvGrpSpPr>
        <p:grpSpPr>
          <a:xfrm>
            <a:off x="473892" y="1222802"/>
            <a:ext cx="1505820" cy="338554"/>
            <a:chOff x="380546" y="1366818"/>
            <a:chExt cx="1505820" cy="33855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B5D8A17-83EA-45D8-9D84-F8C065D72F01}"/>
                </a:ext>
              </a:extLst>
            </p:cNvPr>
            <p:cNvSpPr txBox="1"/>
            <p:nvPr/>
          </p:nvSpPr>
          <p:spPr>
            <a:xfrm>
              <a:off x="431216" y="1366818"/>
              <a:ext cx="14551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Crawling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9389625-5D9B-44B6-89E0-2676F5090CE4}"/>
                </a:ext>
              </a:extLst>
            </p:cNvPr>
            <p:cNvSpPr/>
            <p:nvPr/>
          </p:nvSpPr>
          <p:spPr>
            <a:xfrm>
              <a:off x="380546" y="1417340"/>
              <a:ext cx="50670" cy="216942"/>
            </a:xfrm>
            <a:prstGeom prst="rect">
              <a:avLst/>
            </a:prstGeom>
            <a:solidFill>
              <a:srgbClr val="E35123"/>
            </a:solidFill>
            <a:ln>
              <a:solidFill>
                <a:srgbClr val="E351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5" name="Picture 2" descr="ë¼ì§ê¼¬ë¦¬ íì´í / ë±ìì©">
            <a:extLst>
              <a:ext uri="{FF2B5EF4-FFF2-40B4-BE49-F238E27FC236}">
                <a16:creationId xmlns:a16="http://schemas.microsoft.com/office/drawing/2014/main" id="{67D19DB0-826A-4723-A3A1-62D9C4F7F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986177" y="2676474"/>
            <a:ext cx="1405152" cy="72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2" name="그룹 41">
            <a:extLst>
              <a:ext uri="{FF2B5EF4-FFF2-40B4-BE49-F238E27FC236}">
                <a16:creationId xmlns:a16="http://schemas.microsoft.com/office/drawing/2014/main" id="{92CC3212-2BCE-48A4-AEEB-6CF35D5C86CB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F3558FDF-E02D-40A8-AEE0-EB0841C523E2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8269CC9B-6A0A-47D7-B99C-A221C26467EC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EDC024F0-0FF0-4F7C-BD85-A3A3769F299E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14C4EC78-1C1D-4068-8B60-911E33C9DA82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44FD7179-8218-40E5-9962-FC3E7423929F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0047CE2E-8D02-4A9D-BE3A-B70841025827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/>
                    <a:t>Ⅱ</a:t>
                  </a:r>
                  <a:endParaRPr lang="ko-KR" altLang="en-US" dirty="0"/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4B53E8BC-B9CD-4D1E-8595-521EC4A2316B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726C8E0B-D09F-478A-A8D2-AF665A4F91A9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2CCB433C-6FC5-43AC-B3D7-9299420EEDBC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52170C62-69B0-4E41-A9D7-63E2598A416F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8B08A92-8641-432D-A91F-08A5AAF7C1A6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DD5F6F4-F91F-4F88-999E-D28CC9D385BE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269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13AE64B-B6B3-4D9D-BEAD-11E0B5A769AF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5EC4C26-FBB7-4BA8-BD8B-2D1133237C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30" t="31801" r="47672" b="11501"/>
          <a:stretch/>
        </p:blipFill>
        <p:spPr>
          <a:xfrm>
            <a:off x="380546" y="2115933"/>
            <a:ext cx="2977201" cy="2817715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9A4D36AF-963B-417F-9DB4-93CD8E9A12D5}"/>
              </a:ext>
            </a:extLst>
          </p:cNvPr>
          <p:cNvGrpSpPr/>
          <p:nvPr/>
        </p:nvGrpSpPr>
        <p:grpSpPr>
          <a:xfrm>
            <a:off x="473892" y="1222802"/>
            <a:ext cx="1505820" cy="338554"/>
            <a:chOff x="380546" y="1366818"/>
            <a:chExt cx="1505820" cy="33855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B5D8A17-83EA-45D8-9D84-F8C065D72F01}"/>
                </a:ext>
              </a:extLst>
            </p:cNvPr>
            <p:cNvSpPr txBox="1"/>
            <p:nvPr/>
          </p:nvSpPr>
          <p:spPr>
            <a:xfrm>
              <a:off x="431216" y="1366818"/>
              <a:ext cx="14551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기본처리 </a:t>
              </a:r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9389625-5D9B-44B6-89E0-2676F5090CE4}"/>
                </a:ext>
              </a:extLst>
            </p:cNvPr>
            <p:cNvSpPr/>
            <p:nvPr/>
          </p:nvSpPr>
          <p:spPr>
            <a:xfrm>
              <a:off x="380546" y="1417340"/>
              <a:ext cx="50670" cy="216942"/>
            </a:xfrm>
            <a:prstGeom prst="rect">
              <a:avLst/>
            </a:prstGeom>
            <a:solidFill>
              <a:srgbClr val="E35123"/>
            </a:solidFill>
            <a:ln>
              <a:solidFill>
                <a:srgbClr val="E351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2E2E9EF-D458-4F14-848D-725D1BC722EB}"/>
              </a:ext>
            </a:extLst>
          </p:cNvPr>
          <p:cNvGrpSpPr/>
          <p:nvPr/>
        </p:nvGrpSpPr>
        <p:grpSpPr>
          <a:xfrm>
            <a:off x="3635896" y="1777380"/>
            <a:ext cx="5400600" cy="1082124"/>
            <a:chOff x="3635896" y="1728629"/>
            <a:chExt cx="5400600" cy="108212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35E8BBE-3758-4EA8-9E3F-9FC92BDE7B49}"/>
                </a:ext>
              </a:extLst>
            </p:cNvPr>
            <p:cNvSpPr txBox="1"/>
            <p:nvPr/>
          </p:nvSpPr>
          <p:spPr>
            <a:xfrm>
              <a:off x="3714679" y="2379866"/>
              <a:ext cx="5321817" cy="430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(r'^(</a:t>
              </a:r>
              <a:r>
                <a:rPr lang="ko-KR" altLang="en-US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연대숲</a:t>
              </a:r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 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+#[0-a9</a:t>
              </a:r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가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-</a:t>
              </a:r>
              <a:r>
                <a:rPr lang="ko-KR" altLang="en-US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힝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]+ </a:t>
              </a:r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외침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:)','')</a:t>
              </a:r>
            </a:p>
            <a:p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23C82797-88E0-4375-B433-886A9358BC4D}"/>
                </a:ext>
              </a:extLst>
            </p:cNvPr>
            <p:cNvGrpSpPr/>
            <p:nvPr/>
          </p:nvGrpSpPr>
          <p:grpSpPr>
            <a:xfrm>
              <a:off x="3635896" y="1728629"/>
              <a:ext cx="4820085" cy="769441"/>
              <a:chOff x="3635896" y="1728629"/>
              <a:chExt cx="4820085" cy="769441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9251141-64AB-44C2-9D11-7624E52158E3}"/>
                  </a:ext>
                </a:extLst>
              </p:cNvPr>
              <p:cNvSpPr txBox="1"/>
              <p:nvPr/>
            </p:nvSpPr>
            <p:spPr>
              <a:xfrm>
                <a:off x="3923928" y="1849388"/>
                <a:ext cx="453205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연대숲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en-US" altLang="ko-KR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#n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번째 외침 제거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38E5824-DDCC-4D76-AD38-D638C5E46423}"/>
                  </a:ext>
                </a:extLst>
              </p:cNvPr>
              <p:cNvSpPr txBox="1"/>
              <p:nvPr/>
            </p:nvSpPr>
            <p:spPr>
              <a:xfrm>
                <a:off x="3635896" y="1728629"/>
                <a:ext cx="28803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“</a:t>
                </a:r>
                <a:endParaRPr lang="ko-KR" altLang="en-US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4E05832A-343E-4BE3-9499-60D00D9F328C}"/>
              </a:ext>
            </a:extLst>
          </p:cNvPr>
          <p:cNvGrpSpPr/>
          <p:nvPr/>
        </p:nvGrpSpPr>
        <p:grpSpPr>
          <a:xfrm>
            <a:off x="3635896" y="2929508"/>
            <a:ext cx="5169586" cy="1006951"/>
            <a:chOff x="3635896" y="2929508"/>
            <a:chExt cx="5169586" cy="1006951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BFF1F273-24BE-4D1A-B072-D894306DF257}"/>
                </a:ext>
              </a:extLst>
            </p:cNvPr>
            <p:cNvGrpSpPr/>
            <p:nvPr/>
          </p:nvGrpSpPr>
          <p:grpSpPr>
            <a:xfrm>
              <a:off x="3635896" y="2929508"/>
              <a:ext cx="4820085" cy="769441"/>
              <a:chOff x="3635896" y="1728629"/>
              <a:chExt cx="4820085" cy="769441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67FFE75-F5B3-42AA-84F9-6ADBE850A75B}"/>
                  </a:ext>
                </a:extLst>
              </p:cNvPr>
              <p:cNvSpPr txBox="1"/>
              <p:nvPr/>
            </p:nvSpPr>
            <p:spPr>
              <a:xfrm>
                <a:off x="3923928" y="1849388"/>
                <a:ext cx="453205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날짜</a:t>
                </a:r>
                <a:r>
                  <a:rPr lang="en-US" altLang="ko-KR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시간 제거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41493A5D-035C-41D7-822D-0872D29312B1}"/>
                  </a:ext>
                </a:extLst>
              </p:cNvPr>
              <p:cNvSpPr txBox="1"/>
              <p:nvPr/>
            </p:nvSpPr>
            <p:spPr>
              <a:xfrm>
                <a:off x="3635896" y="1728629"/>
                <a:ext cx="28803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“</a:t>
                </a:r>
                <a:endParaRPr lang="ko-KR" altLang="en-US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1E71563-E001-4A5F-B604-EE4EEB49743C}"/>
                </a:ext>
              </a:extLst>
            </p:cNvPr>
            <p:cNvSpPr txBox="1"/>
            <p:nvPr/>
          </p:nvSpPr>
          <p:spPr>
            <a:xfrm>
              <a:off x="3779912" y="3505572"/>
              <a:ext cx="5025570" cy="430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(r'^(\n\n\d\d\d\d.? \d?\d.? \d?\d.? (</a:t>
              </a:r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오전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|</a:t>
              </a:r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오후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) \d?\d:\d?\d:\d?\d)','')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865FD857-4F1D-45AF-A763-7BA24FCDBD6B}"/>
              </a:ext>
            </a:extLst>
          </p:cNvPr>
          <p:cNvSpPr txBox="1"/>
          <p:nvPr/>
        </p:nvSpPr>
        <p:spPr>
          <a:xfrm>
            <a:off x="1547664" y="1201316"/>
            <a:ext cx="60595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str.replace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를 이용하여 불필요한 내용을 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‘ ‘(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공백문자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로 대체해준다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68D13A32-FF59-48C3-8C72-1723F1C54DEC}"/>
              </a:ext>
            </a:extLst>
          </p:cNvPr>
          <p:cNvGrpSpPr/>
          <p:nvPr/>
        </p:nvGrpSpPr>
        <p:grpSpPr>
          <a:xfrm>
            <a:off x="3635896" y="4324082"/>
            <a:ext cx="5169586" cy="837674"/>
            <a:chOff x="3635896" y="2929508"/>
            <a:chExt cx="5169586" cy="837674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90DDE41F-34F9-4639-9539-9F6220353791}"/>
                </a:ext>
              </a:extLst>
            </p:cNvPr>
            <p:cNvGrpSpPr/>
            <p:nvPr/>
          </p:nvGrpSpPr>
          <p:grpSpPr>
            <a:xfrm>
              <a:off x="3635896" y="2929508"/>
              <a:ext cx="4820085" cy="769441"/>
              <a:chOff x="3635896" y="1728629"/>
              <a:chExt cx="4820085" cy="769441"/>
            </a:xfrm>
          </p:grpSpPr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446DFE2B-9498-4604-A272-29611B05EB73}"/>
                  </a:ext>
                </a:extLst>
              </p:cNvPr>
              <p:cNvSpPr txBox="1"/>
              <p:nvPr/>
            </p:nvSpPr>
            <p:spPr>
              <a:xfrm>
                <a:off x="3923928" y="1849388"/>
                <a:ext cx="453205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이모티콘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제거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2123269-CAB1-4664-B47F-E64D9A4682FF}"/>
                  </a:ext>
                </a:extLst>
              </p:cNvPr>
              <p:cNvSpPr txBox="1"/>
              <p:nvPr/>
            </p:nvSpPr>
            <p:spPr>
              <a:xfrm>
                <a:off x="3635896" y="1728629"/>
                <a:ext cx="28803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“</a:t>
                </a:r>
                <a:endParaRPr lang="ko-KR" altLang="en-US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A446688-C897-4378-907D-AD19CB992D93}"/>
                </a:ext>
              </a:extLst>
            </p:cNvPr>
            <p:cNvSpPr txBox="1"/>
            <p:nvPr/>
          </p:nvSpPr>
          <p:spPr>
            <a:xfrm>
              <a:off x="3779912" y="3505572"/>
              <a:ext cx="5025570" cy="2616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(r'&lt;ed&gt;(&lt;U[A-Z0-9]+&gt;)+','')</a:t>
              </a:r>
            </a:p>
          </p:txBody>
        </p:sp>
      </p:grpSp>
      <p:pic>
        <p:nvPicPr>
          <p:cNvPr id="46" name="그림 45">
            <a:extLst>
              <a:ext uri="{FF2B5EF4-FFF2-40B4-BE49-F238E27FC236}">
                <a16:creationId xmlns:a16="http://schemas.microsoft.com/office/drawing/2014/main" id="{2595D38D-F9EA-495B-A18C-F2510F8C76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103" t="58613" r="47172" b="37187"/>
          <a:stretch/>
        </p:blipFill>
        <p:spPr>
          <a:xfrm>
            <a:off x="6318568" y="4089061"/>
            <a:ext cx="1425303" cy="712655"/>
          </a:xfrm>
          <a:prstGeom prst="rect">
            <a:avLst/>
          </a:prstGeom>
        </p:spPr>
      </p:pic>
      <p:grpSp>
        <p:nvGrpSpPr>
          <p:cNvPr id="47" name="그룹 46">
            <a:extLst>
              <a:ext uri="{FF2B5EF4-FFF2-40B4-BE49-F238E27FC236}">
                <a16:creationId xmlns:a16="http://schemas.microsoft.com/office/drawing/2014/main" id="{76D14CA6-EAED-41CD-854C-CE386AA90416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749832D7-0936-4238-9BED-F79B696F3CAA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id="{897B7AA9-F90D-43E1-980C-F67A7497526F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7CCA0548-F9B3-41A3-9BE6-BF3154B169C9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CFE1E168-73EB-4E80-933A-413DE47933EC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7A5AE657-E84C-4CBC-B94F-164892C41018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4718F6C8-B023-465C-9EF6-654945ABDCAB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/>
                    <a:t>Ⅱ</a:t>
                  </a:r>
                  <a:endParaRPr lang="ko-KR" altLang="en-US" dirty="0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378F68E9-B1A6-41CE-8571-79D9F6886AEA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284935AF-600B-4D9E-9A20-B992A003BA67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9D2FBBEF-BF19-479C-9EE6-389CEEC60282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C810F8EC-8A14-47B8-9D31-983D419044D8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73C7C1A-CC6D-48D0-8895-F062DB94B08E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8AF4E01-8254-455D-AC88-C09D1F3D5198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6482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13AE64B-B6B3-4D9D-BEAD-11E0B5A769AF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A4D36AF-963B-417F-9DB4-93CD8E9A12D5}"/>
              </a:ext>
            </a:extLst>
          </p:cNvPr>
          <p:cNvGrpSpPr/>
          <p:nvPr/>
        </p:nvGrpSpPr>
        <p:grpSpPr>
          <a:xfrm>
            <a:off x="473892" y="1222802"/>
            <a:ext cx="1505820" cy="338554"/>
            <a:chOff x="380546" y="1366818"/>
            <a:chExt cx="1505820" cy="33855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B5D8A17-83EA-45D8-9D84-F8C065D72F01}"/>
                </a:ext>
              </a:extLst>
            </p:cNvPr>
            <p:cNvSpPr txBox="1"/>
            <p:nvPr/>
          </p:nvSpPr>
          <p:spPr>
            <a:xfrm>
              <a:off x="431216" y="1366818"/>
              <a:ext cx="14551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기본문장처리 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9389625-5D9B-44B6-89E0-2676F5090CE4}"/>
                </a:ext>
              </a:extLst>
            </p:cNvPr>
            <p:cNvSpPr/>
            <p:nvPr/>
          </p:nvSpPr>
          <p:spPr>
            <a:xfrm>
              <a:off x="380546" y="1417340"/>
              <a:ext cx="50670" cy="216942"/>
            </a:xfrm>
            <a:prstGeom prst="rect">
              <a:avLst/>
            </a:prstGeom>
            <a:solidFill>
              <a:srgbClr val="E35123"/>
            </a:solidFill>
            <a:ln>
              <a:solidFill>
                <a:srgbClr val="E351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2E2E9EF-D458-4F14-848D-725D1BC722EB}"/>
              </a:ext>
            </a:extLst>
          </p:cNvPr>
          <p:cNvGrpSpPr/>
          <p:nvPr/>
        </p:nvGrpSpPr>
        <p:grpSpPr>
          <a:xfrm>
            <a:off x="3635896" y="2065412"/>
            <a:ext cx="4820085" cy="912847"/>
            <a:chOff x="3635896" y="1728629"/>
            <a:chExt cx="4820085" cy="91284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35E8BBE-3758-4EA8-9E3F-9FC92BDE7B49}"/>
                </a:ext>
              </a:extLst>
            </p:cNvPr>
            <p:cNvSpPr txBox="1"/>
            <p:nvPr/>
          </p:nvSpPr>
          <p:spPr>
            <a:xfrm>
              <a:off x="3714678" y="2379866"/>
              <a:ext cx="3045673" cy="2616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str.lstrip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()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23C82797-88E0-4375-B433-886A9358BC4D}"/>
                </a:ext>
              </a:extLst>
            </p:cNvPr>
            <p:cNvGrpSpPr/>
            <p:nvPr/>
          </p:nvGrpSpPr>
          <p:grpSpPr>
            <a:xfrm>
              <a:off x="3635896" y="1728629"/>
              <a:ext cx="4820085" cy="769441"/>
              <a:chOff x="3635896" y="1728629"/>
              <a:chExt cx="4820085" cy="769441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9251141-64AB-44C2-9D11-7624E52158E3}"/>
                  </a:ext>
                </a:extLst>
              </p:cNvPr>
              <p:cNvSpPr txBox="1"/>
              <p:nvPr/>
            </p:nvSpPr>
            <p:spPr>
              <a:xfrm>
                <a:off x="3923928" y="1849388"/>
                <a:ext cx="453205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맨앞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공백 제거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38E5824-DDCC-4D76-AD38-D638C5E46423}"/>
                  </a:ext>
                </a:extLst>
              </p:cNvPr>
              <p:cNvSpPr txBox="1"/>
              <p:nvPr/>
            </p:nvSpPr>
            <p:spPr>
              <a:xfrm>
                <a:off x="3635896" y="1728629"/>
                <a:ext cx="28803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“</a:t>
                </a:r>
                <a:endParaRPr lang="ko-KR" altLang="en-US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4E05832A-343E-4BE3-9499-60D00D9F328C}"/>
              </a:ext>
            </a:extLst>
          </p:cNvPr>
          <p:cNvGrpSpPr/>
          <p:nvPr/>
        </p:nvGrpSpPr>
        <p:grpSpPr>
          <a:xfrm>
            <a:off x="3635896" y="3361556"/>
            <a:ext cx="5169586" cy="1417513"/>
            <a:chOff x="3635896" y="2929508"/>
            <a:chExt cx="5169586" cy="1417513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BFF1F273-24BE-4D1A-B072-D894306DF257}"/>
                </a:ext>
              </a:extLst>
            </p:cNvPr>
            <p:cNvGrpSpPr/>
            <p:nvPr/>
          </p:nvGrpSpPr>
          <p:grpSpPr>
            <a:xfrm>
              <a:off x="3635896" y="2929508"/>
              <a:ext cx="4820085" cy="769441"/>
              <a:chOff x="3635896" y="1728629"/>
              <a:chExt cx="4820085" cy="769441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67FFE75-F5B3-42AA-84F9-6ADBE850A75B}"/>
                  </a:ext>
                </a:extLst>
              </p:cNvPr>
              <p:cNvSpPr txBox="1"/>
              <p:nvPr/>
            </p:nvSpPr>
            <p:spPr>
              <a:xfrm>
                <a:off x="3923928" y="1849388"/>
                <a:ext cx="453205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문장을 마치는 부호들을 </a:t>
                </a:r>
                <a:r>
                  <a:rPr lang="en-US" altLang="ko-KR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!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로 </a:t>
                </a:r>
                <a:r>
                  <a:rPr lang="ko-KR" altLang="en-US" sz="160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바꿔주기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endPara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r>
                  <a:rPr lang="en-US" altLang="ko-KR" sz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(.</a:t>
                </a:r>
                <a:r>
                  <a:rPr lang="ko-KR" altLang="en-US" sz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은 다루기 어려워서 </a:t>
                </a:r>
                <a:r>
                  <a:rPr lang="en-US" altLang="ko-KR" sz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!</a:t>
                </a:r>
                <a:r>
                  <a:rPr lang="ko-KR" altLang="en-US" sz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로 대체</a:t>
                </a:r>
                <a:r>
                  <a:rPr lang="en-US" altLang="ko-KR" sz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)</a:t>
                </a:r>
                <a:endParaRPr lang="ko-KR" altLang="en-US" sz="1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41493A5D-035C-41D7-822D-0872D29312B1}"/>
                  </a:ext>
                </a:extLst>
              </p:cNvPr>
              <p:cNvSpPr txBox="1"/>
              <p:nvPr/>
            </p:nvSpPr>
            <p:spPr>
              <a:xfrm>
                <a:off x="3635896" y="1728629"/>
                <a:ext cx="28803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“</a:t>
                </a:r>
                <a:endParaRPr lang="ko-KR" altLang="en-US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1E71563-E001-4A5F-B604-EE4EEB49743C}"/>
                </a:ext>
              </a:extLst>
            </p:cNvPr>
            <p:cNvSpPr txBox="1"/>
            <p:nvPr/>
          </p:nvSpPr>
          <p:spPr>
            <a:xfrm>
              <a:off x="3779912" y="3577580"/>
              <a:ext cx="5025570" cy="76944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(r'[\r\n]','!')</a:t>
              </a:r>
            </a:p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(r'[.]' ,'!')</a:t>
              </a:r>
            </a:p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(r'?' ,'!')</a:t>
              </a:r>
            </a:p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(r'~' ,'!')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9A5615B-0516-496A-AD97-8BC00EC8715E}"/>
              </a:ext>
            </a:extLst>
          </p:cNvPr>
          <p:cNvGrpSpPr/>
          <p:nvPr/>
        </p:nvGrpSpPr>
        <p:grpSpPr>
          <a:xfrm>
            <a:off x="431216" y="2065411"/>
            <a:ext cx="2933961" cy="2808312"/>
            <a:chOff x="431216" y="2065411"/>
            <a:chExt cx="2933961" cy="280831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319201C-D827-4967-B70E-BE63A59E9B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500" t="30400" r="48192" b="15001"/>
            <a:stretch/>
          </p:blipFill>
          <p:spPr>
            <a:xfrm>
              <a:off x="431216" y="2065411"/>
              <a:ext cx="2933961" cy="2808312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87C0DA5-FA43-45DA-951C-260E46E10BEC}"/>
                </a:ext>
              </a:extLst>
            </p:cNvPr>
            <p:cNvSpPr/>
            <p:nvPr/>
          </p:nvSpPr>
          <p:spPr>
            <a:xfrm>
              <a:off x="2575972" y="4005535"/>
              <a:ext cx="789205" cy="3641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05EC374-3308-47F0-AD57-02956B420184}"/>
                </a:ext>
              </a:extLst>
            </p:cNvPr>
            <p:cNvSpPr/>
            <p:nvPr/>
          </p:nvSpPr>
          <p:spPr>
            <a:xfrm>
              <a:off x="473892" y="4225652"/>
              <a:ext cx="2225900" cy="2665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95C5D484-26A4-4C65-8954-1544C1A0D392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231F05F-3DE8-4306-9D21-6D7B0550DF84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1A215C7F-5328-4402-B8EA-3103018AFCD0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F4943DED-83BB-4E9A-B53E-CF44D02FBB88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33D7DF86-C369-4601-A7FE-1238716EA58C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8E1C75FA-BC4F-4F14-939C-608D79FD5E43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47E97074-0BC8-423B-A62D-02CF9AFB0268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/>
                    <a:t>Ⅱ</a:t>
                  </a:r>
                  <a:endParaRPr lang="ko-KR" altLang="en-US" dirty="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A4AA9883-1E0E-46EE-9775-C111B4F9A1A8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3A902788-9179-4BB9-BD9C-34AF57D6DD4C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503334E4-A74B-49D8-BF5E-F23F73F62A43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EE2F7BFD-744B-48CE-9944-F0A62BAF5D46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116349D-922A-42F9-92DA-11C352829203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845B883-0960-4CD9-AB5D-290D89B24924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1689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13AE64B-B6B3-4D9D-BEAD-11E0B5A769AF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A4D36AF-963B-417F-9DB4-93CD8E9A12D5}"/>
              </a:ext>
            </a:extLst>
          </p:cNvPr>
          <p:cNvGrpSpPr/>
          <p:nvPr/>
        </p:nvGrpSpPr>
        <p:grpSpPr>
          <a:xfrm>
            <a:off x="473892" y="1222802"/>
            <a:ext cx="1505820" cy="338554"/>
            <a:chOff x="380546" y="1366818"/>
            <a:chExt cx="1505820" cy="33855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B5D8A17-83EA-45D8-9D84-F8C065D72F01}"/>
                </a:ext>
              </a:extLst>
            </p:cNvPr>
            <p:cNvSpPr txBox="1"/>
            <p:nvPr/>
          </p:nvSpPr>
          <p:spPr>
            <a:xfrm>
              <a:off x="431216" y="1366818"/>
              <a:ext cx="14551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기본문장처리 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9389625-5D9B-44B6-89E0-2676F5090CE4}"/>
                </a:ext>
              </a:extLst>
            </p:cNvPr>
            <p:cNvSpPr/>
            <p:nvPr/>
          </p:nvSpPr>
          <p:spPr>
            <a:xfrm>
              <a:off x="380546" y="1417340"/>
              <a:ext cx="50670" cy="216942"/>
            </a:xfrm>
            <a:prstGeom prst="rect">
              <a:avLst/>
            </a:prstGeom>
            <a:solidFill>
              <a:srgbClr val="E35123"/>
            </a:solidFill>
            <a:ln>
              <a:solidFill>
                <a:srgbClr val="E351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3C82797-88E0-4375-B433-886A9358BC4D}"/>
              </a:ext>
            </a:extLst>
          </p:cNvPr>
          <p:cNvGrpSpPr/>
          <p:nvPr/>
        </p:nvGrpSpPr>
        <p:grpSpPr>
          <a:xfrm>
            <a:off x="3635896" y="2065412"/>
            <a:ext cx="4820085" cy="769441"/>
            <a:chOff x="3635896" y="1728629"/>
            <a:chExt cx="4820085" cy="76944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9251141-64AB-44C2-9D11-7624E52158E3}"/>
                </a:ext>
              </a:extLst>
            </p:cNvPr>
            <p:cNvSpPr txBox="1"/>
            <p:nvPr/>
          </p:nvSpPr>
          <p:spPr>
            <a:xfrm>
              <a:off x="3923928" y="1849388"/>
              <a:ext cx="45320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중복된 </a:t>
              </a:r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!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들 하나로 </a:t>
              </a:r>
              <a:r>
                <a:rPr lang="ko-KR" altLang="en-US" sz="16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바꿔주기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38E5824-DDCC-4D76-AD38-D638C5E46423}"/>
                </a:ext>
              </a:extLst>
            </p:cNvPr>
            <p:cNvSpPr txBox="1"/>
            <p:nvPr/>
          </p:nvSpPr>
          <p:spPr>
            <a:xfrm>
              <a:off x="3635896" y="1728629"/>
              <a:ext cx="2880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“</a:t>
              </a:r>
              <a:endParaRPr lang="ko-KR" altLang="en-US" sz="4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4E05832A-343E-4BE3-9499-60D00D9F328C}"/>
              </a:ext>
            </a:extLst>
          </p:cNvPr>
          <p:cNvGrpSpPr/>
          <p:nvPr/>
        </p:nvGrpSpPr>
        <p:grpSpPr>
          <a:xfrm>
            <a:off x="3635896" y="3361556"/>
            <a:ext cx="5169586" cy="1224136"/>
            <a:chOff x="3635896" y="2929508"/>
            <a:chExt cx="5169586" cy="1224136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BFF1F273-24BE-4D1A-B072-D894306DF257}"/>
                </a:ext>
              </a:extLst>
            </p:cNvPr>
            <p:cNvGrpSpPr/>
            <p:nvPr/>
          </p:nvGrpSpPr>
          <p:grpSpPr>
            <a:xfrm>
              <a:off x="3635896" y="2929508"/>
              <a:ext cx="4820085" cy="769441"/>
              <a:chOff x="3635896" y="1728629"/>
              <a:chExt cx="4820085" cy="769441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67FFE75-F5B3-42AA-84F9-6ADBE850A75B}"/>
                  </a:ext>
                </a:extLst>
              </p:cNvPr>
              <p:cNvSpPr txBox="1"/>
              <p:nvPr/>
            </p:nvSpPr>
            <p:spPr>
              <a:xfrm>
                <a:off x="3923928" y="1849388"/>
                <a:ext cx="453205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문장구분을 위해 </a:t>
                </a:r>
                <a:endPara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r>
                  <a:rPr lang="en-US" altLang="ko-KR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!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앞의 공백은 붙여주고 </a:t>
                </a:r>
                <a:r>
                  <a:rPr lang="en-US" altLang="ko-KR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!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뒤는 한 칸 </a:t>
                </a:r>
                <a:r>
                  <a:rPr lang="ko-KR" altLang="en-US" sz="160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띄어주기</a:t>
                </a:r>
                <a:endPara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41493A5D-035C-41D7-822D-0872D29312B1}"/>
                  </a:ext>
                </a:extLst>
              </p:cNvPr>
              <p:cNvSpPr txBox="1"/>
              <p:nvPr/>
            </p:nvSpPr>
            <p:spPr>
              <a:xfrm>
                <a:off x="3635896" y="1728629"/>
                <a:ext cx="28803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“</a:t>
                </a:r>
                <a:endParaRPr lang="ko-KR" altLang="en-US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1E71563-E001-4A5F-B604-EE4EEB49743C}"/>
                </a:ext>
              </a:extLst>
            </p:cNvPr>
            <p:cNvSpPr txBox="1"/>
            <p:nvPr/>
          </p:nvSpPr>
          <p:spPr>
            <a:xfrm>
              <a:off x="3779912" y="3722757"/>
              <a:ext cx="5025570" cy="430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(r'\s+!', '!')</a:t>
              </a:r>
            </a:p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(r'!', '! ')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14187452-16C9-4C99-B921-446F75C9A7D9}"/>
              </a:ext>
            </a:extLst>
          </p:cNvPr>
          <p:cNvSpPr txBox="1"/>
          <p:nvPr/>
        </p:nvSpPr>
        <p:spPr>
          <a:xfrm>
            <a:off x="431216" y="2353444"/>
            <a:ext cx="3045673" cy="203132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대ㅡ하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대숲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!!!!!!!!!!!!!!!!!!!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남자친구가 인스타에서 다른 여자 인스타스타들을 </a:t>
            </a:r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팔로우하는게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싫어요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!!!!!!!!!!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하나둘도 아니고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!!!!!!!!!!!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물론 예뻐요 제가 봐도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!!!!!! !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근데 싫어요 그냥 다 싫어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!!!!!!!!!!!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나만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!!!!!!!! </a:t>
            </a:r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싫은건가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!!!!!!!!!!!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남자친구야 이거 꼭 </a:t>
            </a:r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봐주길바라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그냥 </a:t>
            </a:r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그렇다구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휴 고마워요 </a:t>
            </a:r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대숲ㅎㅅㅎ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81E969-E0B9-420E-B6E8-1892A74C26C6}"/>
              </a:ext>
            </a:extLst>
          </p:cNvPr>
          <p:cNvSpPr txBox="1"/>
          <p:nvPr/>
        </p:nvSpPr>
        <p:spPr>
          <a:xfrm>
            <a:off x="3779912" y="2645484"/>
            <a:ext cx="5025570" cy="2616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yonsei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['message'] = </a:t>
            </a:r>
            <a:r>
              <a:rPr lang="en-US" altLang="ko-KR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yonsei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['message'].</a:t>
            </a:r>
            <a:r>
              <a:rPr lang="en-US" altLang="ko-KR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str.replace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(r'!+','!')</a:t>
            </a:r>
            <a:endParaRPr lang="ko-KR" altLang="en-US" sz="110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910AFCE9-2990-429D-830C-81D897AC0AFA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23561163-88B5-4AA6-988C-4BED56A78CD0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B5D219C6-39BF-4977-8279-62BF8385B08C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2CA2F48A-2D3F-4393-9A94-B331FE32F640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D0AB6593-42DF-4710-8AFF-11DF7D409CB2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B940F61D-8646-4CDA-9A39-B0A0E25996AF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61C1D98-7538-4746-8F2E-4351BD993E49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/>
                    <a:t>Ⅱ</a:t>
                  </a:r>
                  <a:endParaRPr lang="ko-KR" altLang="en-US" dirty="0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667FE6CC-2DD2-4922-9EB9-8988A0B3AA77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B088A9E6-8D65-4953-9AA2-D27FC62C57F4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74D99DD3-FC37-46C4-B1F9-77149F92FFB4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35ADDE3-7C30-4B86-A45E-120583472268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05DEA03-BB6B-41EA-8917-96F824EC870A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37F6789-81C4-4E64-A3EB-773C50034503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52775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13AE64B-B6B3-4D9D-BEAD-11E0B5A769AF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A4D36AF-963B-417F-9DB4-93CD8E9A12D5}"/>
              </a:ext>
            </a:extLst>
          </p:cNvPr>
          <p:cNvGrpSpPr/>
          <p:nvPr/>
        </p:nvGrpSpPr>
        <p:grpSpPr>
          <a:xfrm>
            <a:off x="473892" y="1222802"/>
            <a:ext cx="1505820" cy="338554"/>
            <a:chOff x="380546" y="1366818"/>
            <a:chExt cx="1505820" cy="33855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B5D8A17-83EA-45D8-9D84-F8C065D72F01}"/>
                </a:ext>
              </a:extLst>
            </p:cNvPr>
            <p:cNvSpPr txBox="1"/>
            <p:nvPr/>
          </p:nvSpPr>
          <p:spPr>
            <a:xfrm>
              <a:off x="431216" y="1366818"/>
              <a:ext cx="14551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세부처리 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9389625-5D9B-44B6-89E0-2676F5090CE4}"/>
                </a:ext>
              </a:extLst>
            </p:cNvPr>
            <p:cNvSpPr/>
            <p:nvPr/>
          </p:nvSpPr>
          <p:spPr>
            <a:xfrm>
              <a:off x="380546" y="1417340"/>
              <a:ext cx="50670" cy="216942"/>
            </a:xfrm>
            <a:prstGeom prst="rect">
              <a:avLst/>
            </a:prstGeom>
            <a:solidFill>
              <a:srgbClr val="E35123"/>
            </a:solidFill>
            <a:ln>
              <a:solidFill>
                <a:srgbClr val="E351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4E05832A-343E-4BE3-9499-60D00D9F328C}"/>
              </a:ext>
            </a:extLst>
          </p:cNvPr>
          <p:cNvGrpSpPr/>
          <p:nvPr/>
        </p:nvGrpSpPr>
        <p:grpSpPr>
          <a:xfrm>
            <a:off x="3635896" y="3218701"/>
            <a:ext cx="5169586" cy="934943"/>
            <a:chOff x="3635896" y="2929508"/>
            <a:chExt cx="5169586" cy="934943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BFF1F273-24BE-4D1A-B072-D894306DF257}"/>
                </a:ext>
              </a:extLst>
            </p:cNvPr>
            <p:cNvGrpSpPr/>
            <p:nvPr/>
          </p:nvGrpSpPr>
          <p:grpSpPr>
            <a:xfrm>
              <a:off x="3635896" y="2929508"/>
              <a:ext cx="4820085" cy="769441"/>
              <a:chOff x="3635896" y="1728629"/>
              <a:chExt cx="4820085" cy="769441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67FFE75-F5B3-42AA-84F9-6ADBE850A75B}"/>
                  </a:ext>
                </a:extLst>
              </p:cNvPr>
              <p:cNvSpPr txBox="1"/>
              <p:nvPr/>
            </p:nvSpPr>
            <p:spPr>
              <a:xfrm>
                <a:off x="3923928" y="1849388"/>
                <a:ext cx="453205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20" pitchFamily="18" charset="-127"/>
                    <a:ea typeface="-윤고딕320" pitchFamily="18" charset="-127"/>
                  </a:rPr>
                  <a:t>대ㅡ하</a:t>
                </a:r>
                <a:r>
                  <a:rPr lang="en-US" altLang="ko-KR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20" pitchFamily="18" charset="-127"/>
                    <a:ea typeface="-윤고딕320" pitchFamily="18" charset="-127"/>
                  </a:rPr>
                  <a:t>! 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20" pitchFamily="18" charset="-127"/>
                    <a:ea typeface="-윤고딕320" pitchFamily="18" charset="-127"/>
                  </a:rPr>
                  <a:t>대숲</a:t>
                </a:r>
                <a:r>
                  <a:rPr lang="en-US" altLang="ko-KR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20" pitchFamily="18" charset="-127"/>
                    <a:ea typeface="-윤고딕320" pitchFamily="18" charset="-127"/>
                  </a:rPr>
                  <a:t>!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20" pitchFamily="18" charset="-127"/>
                    <a:ea typeface="-윤고딕320" pitchFamily="18" charset="-127"/>
                  </a:rPr>
                  <a:t>같은 </a:t>
                </a:r>
                <a:r>
                  <a:rPr lang="ko-KR" altLang="en-US" sz="160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20" pitchFamily="18" charset="-127"/>
                    <a:ea typeface="-윤고딕320" pitchFamily="18" charset="-127"/>
                  </a:rPr>
                  <a:t>의미없는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20" pitchFamily="18" charset="-127"/>
                    <a:ea typeface="-윤고딕320" pitchFamily="18" charset="-127"/>
                  </a:rPr>
                  <a:t> 인사말 제거 </a:t>
                </a:r>
                <a:endPara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41493A5D-035C-41D7-822D-0872D29312B1}"/>
                  </a:ext>
                </a:extLst>
              </p:cNvPr>
              <p:cNvSpPr txBox="1"/>
              <p:nvPr/>
            </p:nvSpPr>
            <p:spPr>
              <a:xfrm>
                <a:off x="3635896" y="1728629"/>
                <a:ext cx="28803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“</a:t>
                </a:r>
                <a:endParaRPr lang="ko-KR" altLang="en-US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1E71563-E001-4A5F-B604-EE4EEB49743C}"/>
                </a:ext>
              </a:extLst>
            </p:cNvPr>
            <p:cNvSpPr txBox="1"/>
            <p:nvPr/>
          </p:nvSpPr>
          <p:spPr>
            <a:xfrm>
              <a:off x="3779912" y="3433564"/>
              <a:ext cx="5025570" cy="430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(r'^(</a:t>
              </a:r>
              <a:r>
                <a:rPr lang="ko-KR" altLang="en-US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대ㅡ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</a:t>
              </a:r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가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-</a:t>
              </a:r>
              <a:r>
                <a:rPr lang="ko-KR" altLang="en-US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힝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]!)' ,'')</a:t>
              </a:r>
            </a:p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(r'^( </a:t>
              </a:r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대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</a:t>
              </a:r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가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-</a:t>
              </a:r>
              <a:r>
                <a:rPr lang="ko-KR" altLang="en-US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힝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]!)' ,'')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14187452-16C9-4C99-B921-446F75C9A7D9}"/>
              </a:ext>
            </a:extLst>
          </p:cNvPr>
          <p:cNvSpPr txBox="1"/>
          <p:nvPr/>
        </p:nvSpPr>
        <p:spPr>
          <a:xfrm>
            <a:off x="431216" y="2353444"/>
            <a:ext cx="3082002" cy="160043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대ㅡ하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!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대숲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!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남자친구가 인스타에서 다른 여자 인스타스타들을 </a:t>
            </a:r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팔로우하는게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싫어요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하나둘도 아니고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물론 예뻐요 제가 봐도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!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근데 싫어요 그냥 다 싫어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나만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 </a:t>
            </a:r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싫은건가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남자친구야 이거 꼭 </a:t>
            </a:r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봐주길바라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그냥 </a:t>
            </a:r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그렇다구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휴 고마워요 </a:t>
            </a:r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대숲ㅎㅅㅎ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963C097-1691-4645-AB8E-F89DD2081D01}"/>
              </a:ext>
            </a:extLst>
          </p:cNvPr>
          <p:cNvGrpSpPr/>
          <p:nvPr/>
        </p:nvGrpSpPr>
        <p:grpSpPr>
          <a:xfrm>
            <a:off x="3635896" y="1966457"/>
            <a:ext cx="5256584" cy="891043"/>
            <a:chOff x="3635896" y="2016051"/>
            <a:chExt cx="5256584" cy="891043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23C82797-88E0-4375-B433-886A9358BC4D}"/>
                </a:ext>
              </a:extLst>
            </p:cNvPr>
            <p:cNvGrpSpPr/>
            <p:nvPr/>
          </p:nvGrpSpPr>
          <p:grpSpPr>
            <a:xfrm>
              <a:off x="3635896" y="2016051"/>
              <a:ext cx="4820085" cy="769441"/>
              <a:chOff x="3635896" y="1728629"/>
              <a:chExt cx="4820085" cy="769441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9251141-64AB-44C2-9D11-7624E52158E3}"/>
                  </a:ext>
                </a:extLst>
              </p:cNvPr>
              <p:cNvSpPr txBox="1"/>
              <p:nvPr/>
            </p:nvSpPr>
            <p:spPr>
              <a:xfrm>
                <a:off x="3923928" y="1849388"/>
                <a:ext cx="453205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기타 문장부호</a:t>
                </a:r>
                <a:r>
                  <a:rPr lang="en-US" altLang="ko-KR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</a:t>
                </a:r>
                <a:r>
                  <a:rPr lang="ko-KR" altLang="en-US" sz="1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초성 제거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38E5824-DDCC-4D76-AD38-D638C5E46423}"/>
                  </a:ext>
                </a:extLst>
              </p:cNvPr>
              <p:cNvSpPr txBox="1"/>
              <p:nvPr/>
            </p:nvSpPr>
            <p:spPr>
              <a:xfrm>
                <a:off x="3635896" y="1728629"/>
                <a:ext cx="28803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“</a:t>
                </a:r>
                <a:endParaRPr lang="ko-KR" altLang="en-US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C81E969-E0B9-420E-B6E8-1892A74C26C6}"/>
                </a:ext>
              </a:extLst>
            </p:cNvPr>
            <p:cNvSpPr txBox="1"/>
            <p:nvPr/>
          </p:nvSpPr>
          <p:spPr>
            <a:xfrm>
              <a:off x="3779912" y="2645484"/>
              <a:ext cx="5112568" cy="2616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 = 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yonsei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['message'].</a:t>
              </a:r>
              <a:r>
                <a:rPr lang="en-US" altLang="ko-KR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str.replace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(r"[^</a:t>
              </a:r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가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-</a:t>
              </a:r>
              <a:r>
                <a:rPr lang="ko-KR" altLang="en-US" sz="11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힝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0-9a-zA-Z\s.,/!~]", '')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4AA07E1-9CFA-4185-B2D2-F4F6FFF41AD4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E9C8B706-7F67-465E-BFFD-EE7A112897BF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4BE4BCD-7DCE-4276-84BF-F79600C2316D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6C6A71DC-7531-4D2D-B6F0-FEE3A97B8798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69054D74-7A08-4034-A6E9-34FDAD1137A2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1E65E5E6-8EB4-486C-82AF-90724F86F2D4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A4FF8F51-E33A-4138-8538-8127CE1A4C20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/>
                    <a:t>Ⅱ</a:t>
                  </a:r>
                  <a:endParaRPr lang="ko-KR" altLang="en-US" dirty="0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E1BF0D2E-B682-4DAE-9F7D-041DE23F3DD2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A0F72DD9-D1DD-461D-A673-92E058065F03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5F0FB19-A20A-469D-A476-0D241E7D2457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FE52F3A9-246D-4520-80A5-A71701C98F0C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25EC5AD-7A9B-4A35-B1FC-656144E6DD02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C582AB3-66AC-47FC-9FC7-1BCB051A3D1B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7364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13AE64B-B6B3-4D9D-BEAD-11E0B5A769AF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A4D36AF-963B-417F-9DB4-93CD8E9A12D5}"/>
              </a:ext>
            </a:extLst>
          </p:cNvPr>
          <p:cNvGrpSpPr/>
          <p:nvPr/>
        </p:nvGrpSpPr>
        <p:grpSpPr>
          <a:xfrm>
            <a:off x="473892" y="1222802"/>
            <a:ext cx="1505820" cy="338554"/>
            <a:chOff x="380546" y="1366818"/>
            <a:chExt cx="1505820" cy="33855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B5D8A17-83EA-45D8-9D84-F8C065D72F01}"/>
                </a:ext>
              </a:extLst>
            </p:cNvPr>
            <p:cNvSpPr txBox="1"/>
            <p:nvPr/>
          </p:nvSpPr>
          <p:spPr>
            <a:xfrm>
              <a:off x="431216" y="1366818"/>
              <a:ext cx="14551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토큰화</a:t>
              </a:r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9389625-5D9B-44B6-89E0-2676F5090CE4}"/>
                </a:ext>
              </a:extLst>
            </p:cNvPr>
            <p:cNvSpPr/>
            <p:nvPr/>
          </p:nvSpPr>
          <p:spPr>
            <a:xfrm>
              <a:off x="380546" y="1417340"/>
              <a:ext cx="50670" cy="216942"/>
            </a:xfrm>
            <a:prstGeom prst="rect">
              <a:avLst/>
            </a:prstGeom>
            <a:solidFill>
              <a:srgbClr val="E35123"/>
            </a:solidFill>
            <a:ln>
              <a:solidFill>
                <a:srgbClr val="E351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484B42FC-6CCD-4803-B888-C5D14B2422CE}"/>
              </a:ext>
            </a:extLst>
          </p:cNvPr>
          <p:cNvSpPr txBox="1"/>
          <p:nvPr/>
        </p:nvSpPr>
        <p:spPr>
          <a:xfrm>
            <a:off x="625902" y="2841818"/>
            <a:ext cx="3082002" cy="181588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남자친구가 인스타에서 다른 여자 인스타스타들을 </a:t>
            </a:r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팔로우하는게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싫어요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 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하나둘도 아니고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물론 예뻐요 제가 봐도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! 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근데 싫어요 그냥 다 싫어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나만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 </a:t>
            </a:r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싫은건가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남자친구야 이거 꼭 </a:t>
            </a:r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봐주길바라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그냥 </a:t>
            </a:r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그렇다구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휴 고마워요 대숲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513B0B7-AA37-4CF4-8203-832F8DD7C515}"/>
              </a:ext>
            </a:extLst>
          </p:cNvPr>
          <p:cNvSpPr txBox="1"/>
          <p:nvPr/>
        </p:nvSpPr>
        <p:spPr>
          <a:xfrm>
            <a:off x="5292080" y="2871566"/>
            <a:ext cx="3082002" cy="107721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['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남자친구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인스타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여자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인스타스타들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팔로우하는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하나둘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근데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것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남자친구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이거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', '</a:t>
            </a:r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봐주길바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']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9" name="Picture 2" descr="ë¼ì§ê¼¬ë¦¬ íì´í / ë±ìì©">
            <a:extLst>
              <a:ext uri="{FF2B5EF4-FFF2-40B4-BE49-F238E27FC236}">
                <a16:creationId xmlns:a16="http://schemas.microsoft.com/office/drawing/2014/main" id="{8EFFFA9B-CC49-4D95-9858-564739075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802333" y="3049129"/>
            <a:ext cx="1405152" cy="72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500CB40-0A27-44F0-BD6A-D24B8007C6C5}"/>
              </a:ext>
            </a:extLst>
          </p:cNvPr>
          <p:cNvSpPr txBox="1"/>
          <p:nvPr/>
        </p:nvSpPr>
        <p:spPr>
          <a:xfrm>
            <a:off x="1547664" y="1192024"/>
            <a:ext cx="6059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R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의 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en-US" altLang="ko-KR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extractNoun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을 이용하여 </a:t>
            </a:r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명사화하여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토큰으로 만든다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581C81-B839-4ED0-A460-6099082C5660}"/>
              </a:ext>
            </a:extLst>
          </p:cNvPr>
          <p:cNvSpPr txBox="1"/>
          <p:nvPr/>
        </p:nvSpPr>
        <p:spPr>
          <a:xfrm>
            <a:off x="596570" y="2497460"/>
            <a:ext cx="1023102" cy="307777"/>
          </a:xfrm>
          <a:prstGeom prst="rect">
            <a:avLst/>
          </a:prstGeom>
          <a:solidFill>
            <a:schemeClr val="bg1">
              <a:lumMod val="65000"/>
              <a:alpha val="50000"/>
            </a:schemeClr>
          </a:solidFill>
          <a:ln w="12700"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MESSEGE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  <a:cs typeface="조선일보명조" panose="02030304000000000000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0DB1619-CF6E-413F-A493-2EAB99FB089A}"/>
              </a:ext>
            </a:extLst>
          </p:cNvPr>
          <p:cNvSpPr txBox="1"/>
          <p:nvPr/>
        </p:nvSpPr>
        <p:spPr>
          <a:xfrm>
            <a:off x="5279493" y="2497460"/>
            <a:ext cx="804675" cy="307777"/>
          </a:xfrm>
          <a:prstGeom prst="rect">
            <a:avLst/>
          </a:prstGeom>
          <a:solidFill>
            <a:schemeClr val="bg1">
              <a:lumMod val="6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TOKEN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77C6439-79E5-47EE-82FE-BAC6486F8C81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CE5CB04-8262-4C8D-97E9-573580C37FBE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3C9469EC-256C-44B2-B128-4998B73522E5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8EE26C8A-10FC-4F1F-8A84-80C63F864B35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11A52555-A704-4196-9C66-A377F37C2173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D37BF26D-E2AE-46A6-BAEE-FD357373A1F0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96C576E4-1734-4EB7-8886-CC596C757A81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/>
                    <a:t>Ⅱ</a:t>
                  </a:r>
                  <a:endParaRPr lang="ko-KR" altLang="en-US" dirty="0"/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85E49E66-3B5B-4E80-8FDD-63F475812544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42D36673-2F20-4EB2-9E1A-43C28D42088F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E7E739DB-A473-4719-8380-B1022615A938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087AB23-247C-414E-82ED-4933886C80B9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15042D4-0003-4368-B298-F7754B4B4AE5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12F854A-C640-47A5-9496-791D17684B04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2757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23888" y="2427193"/>
            <a:ext cx="47404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-윤고딕360" pitchFamily="18" charset="-127"/>
              </a:rPr>
              <a:t>PRE</a:t>
            </a:r>
            <a:r>
              <a:rPr lang="en-US" altLang="ko-KR" sz="3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-윤고딕360" pitchFamily="18" charset="-127"/>
              </a:rPr>
              <a:t>PROCESSING</a:t>
            </a:r>
            <a:endParaRPr lang="ko-KR" altLang="en-US" sz="3600" b="1" spc="6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-윤고딕36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4566D0-A388-4641-8B5D-5646A5988B22}"/>
              </a:ext>
            </a:extLst>
          </p:cNvPr>
          <p:cNvSpPr txBox="1"/>
          <p:nvPr/>
        </p:nvSpPr>
        <p:spPr>
          <a:xfrm>
            <a:off x="3851920" y="2086898"/>
            <a:ext cx="14590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TEXT MINING</a:t>
            </a:r>
            <a:endParaRPr lang="ko-KR" altLang="en-US" sz="16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52EFCE-66DC-4D87-B1F2-F2FBCAD1923D}"/>
              </a:ext>
            </a:extLst>
          </p:cNvPr>
          <p:cNvSpPr txBox="1"/>
          <p:nvPr/>
        </p:nvSpPr>
        <p:spPr>
          <a:xfrm>
            <a:off x="5940152" y="3937620"/>
            <a:ext cx="27363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STOPWORDS 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제거</a:t>
            </a:r>
            <a:endParaRPr lang="en-US" altLang="ko-KR" sz="120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토큰 규모 축소</a:t>
            </a:r>
            <a:endParaRPr lang="en-US" altLang="ko-KR" sz="120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문서 규모 축소</a:t>
            </a:r>
            <a:endParaRPr lang="en-US" altLang="ko-KR" sz="120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Exception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1181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448158" y="1222802"/>
            <a:ext cx="386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i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01</a:t>
            </a:r>
            <a:endParaRPr lang="ko-KR" altLang="en-US" sz="1600" b="1" i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42844" y="1273324"/>
            <a:ext cx="1491114" cy="36702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Study review</a:t>
            </a:r>
          </a:p>
          <a:p>
            <a:endParaRPr lang="en-US" altLang="ko-KR" sz="13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  <a:p>
            <a:r>
              <a:rPr lang="en-US" altLang="ko-KR" sz="13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Prepre</a:t>
            </a:r>
            <a:r>
              <a:rPr lang="en-US" altLang="ko-KR" sz="13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-processing</a:t>
            </a:r>
          </a:p>
          <a:p>
            <a:endParaRPr lang="en-US" altLang="ko-KR" sz="11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  <a:p>
            <a:pPr marL="171450" indent="-171450">
              <a:buFontTx/>
              <a:buChar char="-"/>
            </a:pP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itchFamily="18" charset="-127"/>
              </a:rPr>
              <a:t>Crawling</a:t>
            </a:r>
          </a:p>
          <a:p>
            <a:pPr marL="171450" indent="-171450">
              <a:buFontTx/>
              <a:buChar char="-"/>
            </a:pP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각종 처리</a:t>
            </a:r>
            <a:endParaRPr lang="en-US" altLang="ko-KR" sz="105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1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3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  <a:p>
            <a:r>
              <a:rPr lang="en-US" altLang="ko-KR" sz="13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Pre-processing</a:t>
            </a:r>
          </a:p>
          <a:p>
            <a:endParaRPr lang="en-US" altLang="ko-KR" sz="13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  <a:p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 </a:t>
            </a:r>
            <a:r>
              <a:rPr lang="en-US" altLang="ko-KR" sz="105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Stopwords</a:t>
            </a: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제거</a:t>
            </a:r>
            <a:endParaRPr lang="en-US" altLang="ko-KR" sz="105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토큰 규모 축소</a:t>
            </a:r>
            <a:endParaRPr lang="en-US" altLang="ko-KR" sz="105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문서 규모 축소</a:t>
            </a:r>
            <a:endParaRPr lang="en-US" altLang="ko-KR" sz="105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Exception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  <a:cs typeface="조선일보명조" panose="02030304000000000000" pitchFamily="18" charset="-127"/>
            </a:endParaRPr>
          </a:p>
          <a:p>
            <a:endParaRPr lang="en-US" altLang="ko-KR" sz="11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  <a:p>
            <a:endParaRPr lang="en-US" altLang="ko-KR" sz="11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  <a:p>
            <a:r>
              <a:rPr lang="en-US" altLang="ko-KR" sz="13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Modeling analysis</a:t>
            </a:r>
          </a:p>
          <a:p>
            <a:endParaRPr lang="en-US" altLang="ko-KR" sz="13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  <a:p>
            <a:pPr marL="171450" indent="-171450">
              <a:buFontTx/>
              <a:buChar char="-"/>
            </a:pP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itchFamily="18" charset="-127"/>
              </a:rPr>
              <a:t>LDA</a:t>
            </a:r>
          </a:p>
          <a:p>
            <a:pPr marL="171450" indent="-171450">
              <a:buFontTx/>
              <a:buChar char="-"/>
            </a:pP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itchFamily="18" charset="-127"/>
              </a:rPr>
              <a:t>Word cloud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48158" y="2713484"/>
            <a:ext cx="386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i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03</a:t>
            </a:r>
            <a:endParaRPr lang="ko-KR" altLang="en-US" sz="1600" b="1" i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48158" y="4081636"/>
            <a:ext cx="386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i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04</a:t>
            </a:r>
            <a:endParaRPr lang="ko-KR" altLang="en-US" sz="1600" b="1" i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E7A7161-7918-4A57-9CE4-A5EB387DC7E5}"/>
              </a:ext>
            </a:extLst>
          </p:cNvPr>
          <p:cNvGrpSpPr/>
          <p:nvPr/>
        </p:nvGrpSpPr>
        <p:grpSpPr>
          <a:xfrm>
            <a:off x="3078217" y="437094"/>
            <a:ext cx="2817406" cy="692214"/>
            <a:chOff x="3078217" y="693322"/>
            <a:chExt cx="2817406" cy="692214"/>
          </a:xfrm>
        </p:grpSpPr>
        <p:sp>
          <p:nvSpPr>
            <p:cNvPr id="3" name="TextBox 2"/>
            <p:cNvSpPr txBox="1"/>
            <p:nvPr/>
          </p:nvSpPr>
          <p:spPr>
            <a:xfrm>
              <a:off x="4067944" y="693322"/>
              <a:ext cx="102463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KU BIG DATA</a:t>
              </a:r>
              <a:endPara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641480" y="854706"/>
              <a:ext cx="1936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spc="3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rPr>
                <a:t>TEXTMINING</a:t>
              </a:r>
              <a:endParaRPr lang="ko-KR" altLang="en-US" b="1" spc="3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endParaRPr>
            </a:p>
          </p:txBody>
        </p:sp>
        <p:cxnSp>
          <p:nvCxnSpPr>
            <p:cNvPr id="6" name="직선 연결선 5"/>
            <p:cNvCxnSpPr>
              <a:cxnSpLocks/>
            </p:cNvCxnSpPr>
            <p:nvPr/>
          </p:nvCxnSpPr>
          <p:spPr>
            <a:xfrm>
              <a:off x="3081402" y="1326898"/>
              <a:ext cx="2814221" cy="0"/>
            </a:xfrm>
            <a:prstGeom prst="line">
              <a:avLst/>
            </a:prstGeom>
            <a:ln w="158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>
              <a:cxnSpLocks/>
            </p:cNvCxnSpPr>
            <p:nvPr/>
          </p:nvCxnSpPr>
          <p:spPr>
            <a:xfrm>
              <a:off x="3078217" y="1385536"/>
              <a:ext cx="2817406" cy="0"/>
            </a:xfrm>
            <a:prstGeom prst="line">
              <a:avLst/>
            </a:prstGeom>
            <a:ln w="158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FCD5C81B-099C-4599-AE7E-C7A1B5B86640}"/>
              </a:ext>
            </a:extLst>
          </p:cNvPr>
          <p:cNvGrpSpPr/>
          <p:nvPr/>
        </p:nvGrpSpPr>
        <p:grpSpPr>
          <a:xfrm>
            <a:off x="3005045" y="5161756"/>
            <a:ext cx="2890578" cy="73899"/>
            <a:chOff x="3005045" y="4943841"/>
            <a:chExt cx="2890578" cy="73899"/>
          </a:xfrm>
        </p:grpSpPr>
        <p:cxnSp>
          <p:nvCxnSpPr>
            <p:cNvPr id="15" name="직선 연결선 14"/>
            <p:cNvCxnSpPr>
              <a:cxnSpLocks/>
            </p:cNvCxnSpPr>
            <p:nvPr/>
          </p:nvCxnSpPr>
          <p:spPr>
            <a:xfrm>
              <a:off x="3005045" y="4943841"/>
              <a:ext cx="2890578" cy="1891"/>
            </a:xfrm>
            <a:prstGeom prst="line">
              <a:avLst/>
            </a:prstGeom>
            <a:ln w="158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>
              <a:cxnSpLocks/>
            </p:cNvCxnSpPr>
            <p:nvPr/>
          </p:nvCxnSpPr>
          <p:spPr>
            <a:xfrm>
              <a:off x="3005045" y="5017740"/>
              <a:ext cx="2890578" cy="0"/>
            </a:xfrm>
            <a:prstGeom prst="line">
              <a:avLst/>
            </a:prstGeom>
            <a:ln w="158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A0B6495-8171-418A-8E5A-199ACA2358CD}"/>
              </a:ext>
            </a:extLst>
          </p:cNvPr>
          <p:cNvSpPr txBox="1"/>
          <p:nvPr/>
        </p:nvSpPr>
        <p:spPr>
          <a:xfrm>
            <a:off x="3448158" y="1654850"/>
            <a:ext cx="386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i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02</a:t>
            </a:r>
            <a:endParaRPr lang="ko-KR" altLang="en-US" sz="1600" b="1" i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7612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13AE64B-B6B3-4D9D-BEAD-11E0B5A769AF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A4D36AF-963B-417F-9DB4-93CD8E9A12D5}"/>
              </a:ext>
            </a:extLst>
          </p:cNvPr>
          <p:cNvGrpSpPr/>
          <p:nvPr/>
        </p:nvGrpSpPr>
        <p:grpSpPr>
          <a:xfrm>
            <a:off x="473892" y="1222802"/>
            <a:ext cx="2009876" cy="338554"/>
            <a:chOff x="380546" y="1366818"/>
            <a:chExt cx="1738300" cy="33855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B5D8A17-83EA-45D8-9D84-F8C065D72F01}"/>
                </a:ext>
              </a:extLst>
            </p:cNvPr>
            <p:cNvSpPr txBox="1"/>
            <p:nvPr/>
          </p:nvSpPr>
          <p:spPr>
            <a:xfrm>
              <a:off x="431216" y="1366818"/>
              <a:ext cx="16876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STOPWORDS 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제거 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9389625-5D9B-44B6-89E0-2676F5090CE4}"/>
                </a:ext>
              </a:extLst>
            </p:cNvPr>
            <p:cNvSpPr/>
            <p:nvPr/>
          </p:nvSpPr>
          <p:spPr>
            <a:xfrm>
              <a:off x="380546" y="1417340"/>
              <a:ext cx="50670" cy="216942"/>
            </a:xfrm>
            <a:prstGeom prst="rect">
              <a:avLst/>
            </a:prstGeom>
            <a:solidFill>
              <a:srgbClr val="E35123"/>
            </a:solidFill>
            <a:ln>
              <a:solidFill>
                <a:srgbClr val="E351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BA7AE65-943F-45CC-9029-D481254F586D}"/>
              </a:ext>
            </a:extLst>
          </p:cNvPr>
          <p:cNvGrpSpPr/>
          <p:nvPr/>
        </p:nvGrpSpPr>
        <p:grpSpPr>
          <a:xfrm>
            <a:off x="503185" y="1645532"/>
            <a:ext cx="7957247" cy="769441"/>
            <a:chOff x="503185" y="1645532"/>
            <a:chExt cx="7957247" cy="76944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43CC028-8C5B-4198-A6BC-FC8AE750C3F6}"/>
                </a:ext>
              </a:extLst>
            </p:cNvPr>
            <p:cNvSpPr txBox="1"/>
            <p:nvPr/>
          </p:nvSpPr>
          <p:spPr>
            <a:xfrm>
              <a:off x="755576" y="1849388"/>
              <a:ext cx="17281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궁서" panose="02030600000101010101" pitchFamily="18" charset="-127"/>
                  <a:ea typeface="궁서" panose="02030600000101010101" pitchFamily="18" charset="-127"/>
                </a:rPr>
                <a:t>STOPWORD</a:t>
              </a:r>
              <a:r>
                <a:rPr lang="en-US" altLang="ko-KR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E35123"/>
                  </a:solidFill>
                  <a:latin typeface="궁서" panose="02030600000101010101" pitchFamily="18" charset="-127"/>
                  <a:ea typeface="궁서" panose="02030600000101010101" pitchFamily="18" charset="-127"/>
                </a:rPr>
                <a:t>?</a:t>
              </a:r>
              <a:endPara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궁서" panose="02030600000101010101" pitchFamily="18" charset="-127"/>
                <a:ea typeface="궁서" panose="02030600000101010101" pitchFamily="18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EE424D0-2B27-436F-A398-49AD7728FEE2}"/>
                </a:ext>
              </a:extLst>
            </p:cNvPr>
            <p:cNvSpPr txBox="1"/>
            <p:nvPr/>
          </p:nvSpPr>
          <p:spPr>
            <a:xfrm>
              <a:off x="2555776" y="1768669"/>
              <a:ext cx="59046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인터넷 검색 시 검색 용어로 사용하지 않는 단어</a:t>
              </a:r>
              <a:r>
                <a:rPr lang="en-US" altLang="ko-KR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. 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관사</a:t>
              </a:r>
              <a:r>
                <a:rPr lang="en-US" altLang="ko-KR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전치사</a:t>
              </a:r>
              <a:r>
                <a:rPr lang="en-US" altLang="ko-KR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조사</a:t>
              </a:r>
              <a:r>
                <a:rPr lang="en-US" altLang="ko-KR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접속사 등 검색 색인 단어로 의미가 없는 단어이다</a:t>
              </a:r>
              <a:r>
                <a:rPr lang="en-US" altLang="ko-KR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.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9C5AB05-1F23-42CA-AB87-FD7B8F656784}"/>
                </a:ext>
              </a:extLst>
            </p:cNvPr>
            <p:cNvSpPr txBox="1"/>
            <p:nvPr/>
          </p:nvSpPr>
          <p:spPr>
            <a:xfrm>
              <a:off x="503185" y="1645532"/>
              <a:ext cx="2880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“</a:t>
              </a:r>
              <a:endParaRPr lang="ko-KR" altLang="en-US" sz="4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C3C3803-43C8-4AD7-8A30-873DC3D1F2AC}"/>
              </a:ext>
            </a:extLst>
          </p:cNvPr>
          <p:cNvGrpSpPr/>
          <p:nvPr/>
        </p:nvGrpSpPr>
        <p:grpSpPr>
          <a:xfrm>
            <a:off x="4716016" y="2569477"/>
            <a:ext cx="4089466" cy="2107384"/>
            <a:chOff x="4716016" y="2569477"/>
            <a:chExt cx="4089466" cy="2107384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608A54BA-FB73-4271-A874-4B4174D67A33}"/>
                </a:ext>
              </a:extLst>
            </p:cNvPr>
            <p:cNvGrpSpPr/>
            <p:nvPr/>
          </p:nvGrpSpPr>
          <p:grpSpPr>
            <a:xfrm>
              <a:off x="4716016" y="2569477"/>
              <a:ext cx="4089466" cy="2107384"/>
              <a:chOff x="251520" y="1548145"/>
              <a:chExt cx="2840565" cy="3597709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EB0725B8-10DB-4AC2-B4A6-9DE0B801CD76}"/>
                  </a:ext>
                </a:extLst>
              </p:cNvPr>
              <p:cNvSpPr/>
              <p:nvPr/>
            </p:nvSpPr>
            <p:spPr>
              <a:xfrm>
                <a:off x="340791" y="1617462"/>
                <a:ext cx="2751294" cy="3528392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2687E9FF-91F2-4BC2-9DF0-1316EE38909A}"/>
                  </a:ext>
                </a:extLst>
              </p:cNvPr>
              <p:cNvSpPr/>
              <p:nvPr/>
            </p:nvSpPr>
            <p:spPr>
              <a:xfrm>
                <a:off x="251520" y="1548145"/>
                <a:ext cx="2736304" cy="346959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408458-B487-4BEE-8696-3478851B7586}"/>
                </a:ext>
              </a:extLst>
            </p:cNvPr>
            <p:cNvSpPr txBox="1"/>
            <p:nvPr/>
          </p:nvSpPr>
          <p:spPr>
            <a:xfrm>
              <a:off x="5580112" y="2929508"/>
              <a:ext cx="23042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한국어 </a:t>
              </a:r>
              <a:r>
                <a:rPr lang="ko-KR" altLang="en-US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불용어</a:t>
              </a:r>
              <a:r>
                <a: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 리스트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9211DF5-2D98-4F04-85E2-AB92A9B76D91}"/>
                </a:ext>
              </a:extLst>
            </p:cNvPr>
            <p:cNvSpPr txBox="1"/>
            <p:nvPr/>
          </p:nvSpPr>
          <p:spPr>
            <a:xfrm>
              <a:off x="6516216" y="3292450"/>
              <a:ext cx="6399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E3512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+</a:t>
              </a:r>
              <a:endPara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0C5323D-2BED-486E-A85B-D2C98DA08BFB}"/>
                </a:ext>
              </a:extLst>
            </p:cNvPr>
            <p:cNvSpPr txBox="1"/>
            <p:nvPr/>
          </p:nvSpPr>
          <p:spPr>
            <a:xfrm>
              <a:off x="4860032" y="3793604"/>
              <a:ext cx="3600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대나무숲 특성에 맞게 추가한 </a:t>
              </a:r>
              <a:r>
                <a:rPr lang="ko-KR" altLang="en-US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불용어</a:t>
              </a:r>
              <a:endPara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41F300BC-422C-4A5F-BDE7-D22D1AF867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63" t="45800" r="13775" b="45800"/>
          <a:stretch/>
        </p:blipFill>
        <p:spPr>
          <a:xfrm>
            <a:off x="1202413" y="4873732"/>
            <a:ext cx="6972680" cy="504048"/>
          </a:xfrm>
          <a:prstGeom prst="rect">
            <a:avLst/>
          </a:prstGeom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D10D9991-A0E3-4AD0-A760-B1F4A652A61D}"/>
              </a:ext>
            </a:extLst>
          </p:cNvPr>
          <p:cNvGrpSpPr/>
          <p:nvPr/>
        </p:nvGrpSpPr>
        <p:grpSpPr>
          <a:xfrm>
            <a:off x="596570" y="2497460"/>
            <a:ext cx="3479730" cy="1929700"/>
            <a:chOff x="596570" y="2497460"/>
            <a:chExt cx="3479730" cy="192970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7F32520-186A-40D9-8B58-B1FC43F9AC78}"/>
                </a:ext>
              </a:extLst>
            </p:cNvPr>
            <p:cNvSpPr/>
            <p:nvPr/>
          </p:nvSpPr>
          <p:spPr>
            <a:xfrm>
              <a:off x="657696" y="2857500"/>
              <a:ext cx="3418604" cy="1569660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  <a:prstDash val="lgDash"/>
            </a:ln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여러분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저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것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다들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전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나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그거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얘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기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너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내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누군가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진짜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데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제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분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거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수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의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은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는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이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가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들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중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듯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600" dirty="0" err="1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네게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쟤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지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줄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절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로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안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못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600" dirty="0" err="1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몇번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너희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이젠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때문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도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터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이후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관리자님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안녕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명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애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지금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우리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언제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이번 등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A452CD2-49FC-49F9-87AB-86776AEDCEFB}"/>
                </a:ext>
              </a:extLst>
            </p:cNvPr>
            <p:cNvSpPr txBox="1"/>
            <p:nvPr/>
          </p:nvSpPr>
          <p:spPr>
            <a:xfrm>
              <a:off x="596570" y="2497460"/>
              <a:ext cx="519046" cy="307777"/>
            </a:xfrm>
            <a:prstGeom prst="rect">
              <a:avLst/>
            </a:prstGeom>
            <a:solidFill>
              <a:schemeClr val="bg1">
                <a:lumMod val="65000"/>
                <a:alpha val="35000"/>
              </a:schemeClr>
            </a:solidFill>
            <a:ln w="12700">
              <a:noFill/>
              <a:prstDash val="lgDash"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  <a:cs typeface="조선일보명조" panose="02030304000000000000" pitchFamily="18" charset="-127"/>
                </a:rPr>
                <a:t>예시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C5C3D91A-327F-4592-AC9A-C58B1FE32B3D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B1B800C7-3264-475F-AA1E-0326787B257B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E45E541C-F3FA-4C08-B387-2A788020E810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EE718861-76C7-46C1-A074-7326F70F5DC6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CEDAD111-2408-4A7D-A610-E3772FC05165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9A88D6C6-D2EE-4A45-B278-06AECA0A213E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CF681206-044E-450D-8E68-EE3A6598EAC7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A22D70FA-D683-4756-A97D-30A7C345EEC5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4E1D22BE-6910-4F8B-948F-A7CEF81E414E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D99321A4-7DF5-4FD7-B979-B5B21353A0A7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/>
                    <a:t>Ⅲ</a:t>
                  </a:r>
                  <a:endParaRPr lang="ko-KR" altLang="en-US" dirty="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FC187524-2C51-4DA9-8C89-6E0DD3E2C206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0A0ABAF-9EF4-4311-A931-F97C89C8C2C8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9D58438-FDB5-42FB-B0B4-07175F558317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6644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13AE64B-B6B3-4D9D-BEAD-11E0B5A769AF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A4D36AF-963B-417F-9DB4-93CD8E9A12D5}"/>
              </a:ext>
            </a:extLst>
          </p:cNvPr>
          <p:cNvGrpSpPr/>
          <p:nvPr/>
        </p:nvGrpSpPr>
        <p:grpSpPr>
          <a:xfrm>
            <a:off x="473892" y="1057300"/>
            <a:ext cx="2389440" cy="584775"/>
            <a:chOff x="380546" y="1366818"/>
            <a:chExt cx="1738300" cy="58477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B5D8A17-83EA-45D8-9D84-F8C065D72F01}"/>
                </a:ext>
              </a:extLst>
            </p:cNvPr>
            <p:cNvSpPr txBox="1"/>
            <p:nvPr/>
          </p:nvSpPr>
          <p:spPr>
            <a:xfrm>
              <a:off x="431216" y="1366818"/>
              <a:ext cx="168763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빈도수 낮은 단어</a:t>
              </a:r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제거 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9389625-5D9B-44B6-89E0-2676F5090CE4}"/>
                </a:ext>
              </a:extLst>
            </p:cNvPr>
            <p:cNvSpPr/>
            <p:nvPr/>
          </p:nvSpPr>
          <p:spPr>
            <a:xfrm>
              <a:off x="380546" y="1417340"/>
              <a:ext cx="50670" cy="216942"/>
            </a:xfrm>
            <a:prstGeom prst="rect">
              <a:avLst/>
            </a:prstGeom>
            <a:solidFill>
              <a:srgbClr val="E35123"/>
            </a:solidFill>
            <a:ln>
              <a:solidFill>
                <a:srgbClr val="E351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FCBAC1BB-B9D4-446C-9C77-CBB9CB6A25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63" t="45800" r="28320" b="27601"/>
          <a:stretch/>
        </p:blipFill>
        <p:spPr>
          <a:xfrm>
            <a:off x="683568" y="1561356"/>
            <a:ext cx="4646709" cy="1368121"/>
          </a:xfrm>
          <a:prstGeom prst="rect">
            <a:avLst/>
          </a:prstGeom>
        </p:spPr>
      </p:pic>
      <p:grpSp>
        <p:nvGrpSpPr>
          <p:cNvPr id="46" name="그룹 45">
            <a:extLst>
              <a:ext uri="{FF2B5EF4-FFF2-40B4-BE49-F238E27FC236}">
                <a16:creationId xmlns:a16="http://schemas.microsoft.com/office/drawing/2014/main" id="{6704C84B-0BE6-41CE-A3CE-0C2B005BB65F}"/>
              </a:ext>
            </a:extLst>
          </p:cNvPr>
          <p:cNvGrpSpPr/>
          <p:nvPr/>
        </p:nvGrpSpPr>
        <p:grpSpPr>
          <a:xfrm>
            <a:off x="5540499" y="1849388"/>
            <a:ext cx="3135957" cy="769441"/>
            <a:chOff x="5540499" y="1993404"/>
            <a:chExt cx="3135957" cy="769441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A566619-EE28-4649-BFC1-8C716E2EE977}"/>
                </a:ext>
              </a:extLst>
            </p:cNvPr>
            <p:cNvSpPr txBox="1"/>
            <p:nvPr/>
          </p:nvSpPr>
          <p:spPr>
            <a:xfrm>
              <a:off x="5796136" y="2158906"/>
              <a:ext cx="288032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10</a:t>
              </a:r>
              <a:r>
                <a:rPr lang="ko-KR" altLang="en-US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번 이상 등장한 단어만 남기기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1648BE9-DD52-40EB-9E32-DE87A54A84D0}"/>
                </a:ext>
              </a:extLst>
            </p:cNvPr>
            <p:cNvSpPr txBox="1"/>
            <p:nvPr/>
          </p:nvSpPr>
          <p:spPr>
            <a:xfrm>
              <a:off x="5540499" y="1993404"/>
              <a:ext cx="2880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“</a:t>
              </a:r>
              <a:endParaRPr lang="ko-KR" altLang="en-US" sz="4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F642FC1-936F-4BA0-8F29-5D4D941F9E5B}"/>
              </a:ext>
            </a:extLst>
          </p:cNvPr>
          <p:cNvGrpSpPr/>
          <p:nvPr/>
        </p:nvGrpSpPr>
        <p:grpSpPr>
          <a:xfrm>
            <a:off x="508717" y="3361556"/>
            <a:ext cx="2389440" cy="338554"/>
            <a:chOff x="380546" y="1366818"/>
            <a:chExt cx="1738300" cy="33855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3EE4635-21F3-4F4B-9527-548E142226BD}"/>
                </a:ext>
              </a:extLst>
            </p:cNvPr>
            <p:cNvSpPr txBox="1"/>
            <p:nvPr/>
          </p:nvSpPr>
          <p:spPr>
            <a:xfrm>
              <a:off x="431216" y="1366818"/>
              <a:ext cx="16876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6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토큰수</a:t>
              </a:r>
              <a:r>
                <a:rPr lang="ko-KR" altLang="en-US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적은 문서 제거</a:t>
              </a: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80372EFD-4856-4963-B03B-EC37F431BAF6}"/>
                </a:ext>
              </a:extLst>
            </p:cNvPr>
            <p:cNvSpPr/>
            <p:nvPr/>
          </p:nvSpPr>
          <p:spPr>
            <a:xfrm>
              <a:off x="380546" y="1417340"/>
              <a:ext cx="50670" cy="216942"/>
            </a:xfrm>
            <a:prstGeom prst="rect">
              <a:avLst/>
            </a:prstGeom>
            <a:solidFill>
              <a:srgbClr val="E35123"/>
            </a:solidFill>
            <a:ln>
              <a:solidFill>
                <a:srgbClr val="E351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0" name="그림 29">
            <a:extLst>
              <a:ext uri="{FF2B5EF4-FFF2-40B4-BE49-F238E27FC236}">
                <a16:creationId xmlns:a16="http://schemas.microsoft.com/office/drawing/2014/main" id="{9FA7F4EE-68EB-433B-8709-9EA68EE04F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863" t="54787" r="40170" b="38631"/>
          <a:stretch/>
        </p:blipFill>
        <p:spPr>
          <a:xfrm>
            <a:off x="678495" y="3865612"/>
            <a:ext cx="3563145" cy="338543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A0069871-19AD-43F0-9EF5-2F2ADFB37E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031" t="4587" r="1711" b="50317"/>
          <a:stretch/>
        </p:blipFill>
        <p:spPr>
          <a:xfrm>
            <a:off x="688367" y="4297660"/>
            <a:ext cx="3855210" cy="1226176"/>
          </a:xfrm>
          <a:prstGeom prst="rect">
            <a:avLst/>
          </a:prstGeom>
        </p:spPr>
      </p:pic>
      <p:grpSp>
        <p:nvGrpSpPr>
          <p:cNvPr id="47" name="그룹 46">
            <a:extLst>
              <a:ext uri="{FF2B5EF4-FFF2-40B4-BE49-F238E27FC236}">
                <a16:creationId xmlns:a16="http://schemas.microsoft.com/office/drawing/2014/main" id="{EED0F87D-9024-4F88-AB9D-67C8594FECD8}"/>
              </a:ext>
            </a:extLst>
          </p:cNvPr>
          <p:cNvGrpSpPr/>
          <p:nvPr/>
        </p:nvGrpSpPr>
        <p:grpSpPr>
          <a:xfrm>
            <a:off x="5540499" y="4225652"/>
            <a:ext cx="3135957" cy="769441"/>
            <a:chOff x="5540499" y="1993404"/>
            <a:chExt cx="3135957" cy="76944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3AA36C3-6B39-4397-9015-5952F8F79234}"/>
                </a:ext>
              </a:extLst>
            </p:cNvPr>
            <p:cNvSpPr txBox="1"/>
            <p:nvPr/>
          </p:nvSpPr>
          <p:spPr>
            <a:xfrm>
              <a:off x="5796136" y="2158906"/>
              <a:ext cx="288032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토큰 </a:t>
              </a:r>
              <a:r>
                <a:rPr lang="en-US" altLang="ko-KR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5</a:t>
              </a:r>
              <a:r>
                <a:rPr lang="ko-KR" altLang="en-US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개 이상으로 구성된</a:t>
              </a:r>
              <a:endPara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r>
                <a:rPr lang="en-US" altLang="ko-KR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	        </a:t>
              </a:r>
              <a:r>
                <a:rPr lang="ko-KR" altLang="en-US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문서만 남기기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9F05A90-BB4C-4378-BCBE-828E4BE3B764}"/>
                </a:ext>
              </a:extLst>
            </p:cNvPr>
            <p:cNvSpPr txBox="1"/>
            <p:nvPr/>
          </p:nvSpPr>
          <p:spPr>
            <a:xfrm>
              <a:off x="5540499" y="1993404"/>
              <a:ext cx="2880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“</a:t>
              </a:r>
              <a:endParaRPr lang="ko-KR" altLang="en-US" sz="4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3FDCA67-676B-4F39-9770-368424CDF77E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208E2E37-C8DC-4342-BFFB-DCEA5D206047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54" name="그룹 53">
                <a:extLst>
                  <a:ext uri="{FF2B5EF4-FFF2-40B4-BE49-F238E27FC236}">
                    <a16:creationId xmlns:a16="http://schemas.microsoft.com/office/drawing/2014/main" id="{73AEA2D4-20E8-4D04-851C-63CAAD430953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69297CD1-0B79-4E87-91AB-F47214989611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A34FCB6A-B9D9-4CF9-9E4B-4D4D322A72EC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0169195B-68FD-4ECC-9680-60F35EFB6E00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16A167B1-BDB6-41DE-844A-81D811476B37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9F26FCEF-9739-470F-A0BA-2D2138C96A2E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2A2BECC4-371F-470E-8FDF-14DB1E828F92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CAFC6A1A-EE7F-4EB2-88E9-982C1FBFF689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/>
                    <a:t>Ⅲ</a:t>
                  </a:r>
                  <a:endParaRPr lang="ko-KR" altLang="en-US" dirty="0"/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AE907BA3-AE0D-4F7A-A672-773FB1A88FF8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6AC346F-A29C-4214-87F7-5DA93ACE664F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33D7BA2-72D8-4D72-8DEB-FD915F827165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86533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그룹 47">
            <a:extLst>
              <a:ext uri="{FF2B5EF4-FFF2-40B4-BE49-F238E27FC236}">
                <a16:creationId xmlns:a16="http://schemas.microsoft.com/office/drawing/2014/main" id="{22C11F0E-73F3-41B8-AA61-C021EBFB7F7C}"/>
              </a:ext>
            </a:extLst>
          </p:cNvPr>
          <p:cNvGrpSpPr/>
          <p:nvPr/>
        </p:nvGrpSpPr>
        <p:grpSpPr>
          <a:xfrm>
            <a:off x="5292079" y="3530927"/>
            <a:ext cx="2795045" cy="1524754"/>
            <a:chOff x="5007556" y="3492986"/>
            <a:chExt cx="2795045" cy="152475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ED04170-4090-44CB-82A0-137A71FD3AC3}"/>
                </a:ext>
              </a:extLst>
            </p:cNvPr>
            <p:cNvSpPr txBox="1"/>
            <p:nvPr/>
          </p:nvSpPr>
          <p:spPr>
            <a:xfrm>
              <a:off x="6586592" y="3901420"/>
              <a:ext cx="121600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삭제</a:t>
              </a:r>
            </a:p>
          </p:txBody>
        </p:sp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CC02FA57-6AD6-49B7-98EB-61A9006E9B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56936" t="38800" r="17713" b="16401"/>
            <a:stretch/>
          </p:blipFill>
          <p:spPr>
            <a:xfrm>
              <a:off x="5007556" y="3492986"/>
              <a:ext cx="1533884" cy="1524754"/>
            </a:xfrm>
            <a:prstGeom prst="rect">
              <a:avLst/>
            </a:prstGeom>
          </p:spPr>
        </p:pic>
      </p:grpSp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3923929" y="913284"/>
            <a:ext cx="1368151" cy="688529"/>
            <a:chOff x="3029958" y="1209931"/>
            <a:chExt cx="3764465" cy="68852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3029958" y="1222512"/>
              <a:ext cx="169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3275854" y="1209931"/>
              <a:ext cx="3518569" cy="688529"/>
              <a:chOff x="3275854" y="1209931"/>
              <a:chExt cx="3518569" cy="688529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3275854" y="1252129"/>
                <a:ext cx="351856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Exception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6558350" y="1209931"/>
                <a:ext cx="2360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4" name="Picture 8" descr="#22222번짜사자후 &#10;17학번2 들어오니 사내기적 2야기가 생각나네요. &#10;새내기 따 더2스북을 안해서 대나무숲을 몰랐을 적 &#10;저는 학교안에 대나무숲2 정말로 2Ak는 풀 알았습니다! &#10;자시의 고민을 포스트2人에 적어서 대나무에 붙2면 &#10;사람2 없는 저녁에 대나무숲지기들2 &#10;와서 포人트2人으 더어가서 그 고민을 추린 후에 각 단과대에 올리는 형식2=풀 알았습니다 &#10;스 그 스 그 &#10;한양2=들은 그 주제에 대해서 서로 아기도 나누고요! &#10;어떤사람들은 고민을 붙2다가 눈2 맞아서 연애를 하고(제 소원”) &#10;e봉고발을 하다가 머리채를 잡는 풀 알았어요. ">
            <a:extLst>
              <a:ext uri="{FF2B5EF4-FFF2-40B4-BE49-F238E27FC236}">
                <a16:creationId xmlns:a16="http://schemas.microsoft.com/office/drawing/2014/main" id="{375D2B70-97CE-495E-9152-A9874077F6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168" b="-1898"/>
          <a:stretch/>
        </p:blipFill>
        <p:spPr bwMode="auto">
          <a:xfrm>
            <a:off x="431216" y="3309389"/>
            <a:ext cx="3315179" cy="2091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2BE69D4D-B971-4FF6-8C98-FCAC27FAA684}"/>
              </a:ext>
            </a:extLst>
          </p:cNvPr>
          <p:cNvGrpSpPr/>
          <p:nvPr/>
        </p:nvGrpSpPr>
        <p:grpSpPr>
          <a:xfrm>
            <a:off x="402697" y="1226750"/>
            <a:ext cx="8279238" cy="1558742"/>
            <a:chOff x="402697" y="1447415"/>
            <a:chExt cx="8279238" cy="1558742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C34CD8A-1DB1-410D-ADC3-5795956237CF}"/>
                </a:ext>
              </a:extLst>
            </p:cNvPr>
            <p:cNvGrpSpPr/>
            <p:nvPr/>
          </p:nvGrpSpPr>
          <p:grpSpPr>
            <a:xfrm>
              <a:off x="402697" y="1447415"/>
              <a:ext cx="1385452" cy="584775"/>
              <a:chOff x="402697" y="1447415"/>
              <a:chExt cx="1385452" cy="584775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ECF34B4-B1F3-44D1-AF66-7731F9790172}"/>
                  </a:ext>
                </a:extLst>
              </p:cNvPr>
              <p:cNvSpPr txBox="1"/>
              <p:nvPr/>
            </p:nvSpPr>
            <p:spPr>
              <a:xfrm>
                <a:off x="460972" y="1546558"/>
                <a:ext cx="132717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  한글파괴 </a:t>
                </a:r>
                <a:r>
                  <a:rPr lang="ko-KR" altLang="en-US" sz="140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빌런</a:t>
                </a:r>
                <a:endParaRPr lang="ko-KR" altLang="en-US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9F3C395-5568-4039-BFE5-B66BCC61D0D5}"/>
                  </a:ext>
                </a:extLst>
              </p:cNvPr>
              <p:cNvSpPr txBox="1"/>
              <p:nvPr/>
            </p:nvSpPr>
            <p:spPr>
              <a:xfrm>
                <a:off x="402697" y="1447415"/>
                <a:ext cx="16075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“   </a:t>
                </a:r>
                <a:endParaRPr lang="ko-KR" altLang="en-US" sz="3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pic>
          <p:nvPicPr>
            <p:cNvPr id="35" name="Picture 7" descr="#21489번짜사자후 &#10;역씌 한양대다. 지금 보시믄 아시게찌口卜는 한양인의 시험준비 에캬니즘은 상당히 조크든요? 보세요. 간장엀이 푸는데 에이뿌를 뚜르냈스니 &#10;한양대학 가. 즈용말 공부 잘해요. 제가 그들 말씀드리지口卜는 즈른 불리한 상황이길 보닌 샤뿌를 휘두를 쑤 있는 슨슈가 그루게 만치 안타. 그른데 보 &#10;니 소느로 학점을 맨드러 내쓰니까 그즘을 칭찬하지 아늘 수가 없을끄 가라요. 즈는 이르게 평가를 해요. 쇄계 최증상급 슨슈다. 그루기 따= &#10;아 인뿌라가 중요혼그에요. 그루기 때문에 돔수얼실이 이쓰야 해요. Thumbs up &#10;1497 ">
              <a:extLst>
                <a:ext uri="{FF2B5EF4-FFF2-40B4-BE49-F238E27FC236}">
                  <a16:creationId xmlns:a16="http://schemas.microsoft.com/office/drawing/2014/main" id="{43EDF63D-E522-4685-8D83-28B4BB1154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48" t="2700" r="-490" b="64907"/>
            <a:stretch/>
          </p:blipFill>
          <p:spPr bwMode="auto">
            <a:xfrm>
              <a:off x="492555" y="1938624"/>
              <a:ext cx="8189380" cy="106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1BC9026B-91B8-44B9-8A9D-3DA13641B333}"/>
              </a:ext>
            </a:extLst>
          </p:cNvPr>
          <p:cNvGrpSpPr/>
          <p:nvPr/>
        </p:nvGrpSpPr>
        <p:grpSpPr>
          <a:xfrm>
            <a:off x="380546" y="3023669"/>
            <a:ext cx="951095" cy="584775"/>
            <a:chOff x="603191" y="1483251"/>
            <a:chExt cx="951095" cy="584775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2EC941B-1074-4993-BF1C-CAD9217C4DFC}"/>
                </a:ext>
              </a:extLst>
            </p:cNvPr>
            <p:cNvSpPr txBox="1"/>
            <p:nvPr/>
          </p:nvSpPr>
          <p:spPr>
            <a:xfrm>
              <a:off x="683568" y="1542550"/>
              <a:ext cx="87071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r>
                <a:rPr lang="ko-KR" altLang="en-US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4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빌런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10DF0A2-4850-4468-A98C-C9316CDE5496}"/>
                </a:ext>
              </a:extLst>
            </p:cNvPr>
            <p:cNvSpPr txBox="1"/>
            <p:nvPr/>
          </p:nvSpPr>
          <p:spPr>
            <a:xfrm>
              <a:off x="603191" y="1483251"/>
              <a:ext cx="1607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  </a:t>
              </a:r>
              <a:endPara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48FD0BBF-271C-4B37-95DD-066AF4F8524A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56B09D77-1F8A-4947-B7EA-C1C5FC3B96E4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F70568A0-D8C3-4F81-B98C-1FA5123BC81D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6675BD45-2450-4E00-8D43-1BFFDCD88040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2468B6FA-8C30-4EDC-AE8B-1A0AD0AE26A3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9CFDB756-3484-48DB-9C2D-A75ADAA8BB75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B93ACD89-5000-460C-B5C8-1D715829984A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322A6AAE-1D9F-44A9-965C-75BA2A21EB98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EBE5ED23-69F6-41AB-B8EF-F8FD802B4C7D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C24699C-6A70-4C08-9644-45E10E2B243C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/>
                    <a:t>Ⅲ</a:t>
                  </a:r>
                  <a:endParaRPr lang="ko-KR" altLang="en-US" dirty="0"/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F5865D3B-ECE9-49FD-BA55-7A292D4CC82E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4AC3F14-D454-4C0A-9854-5F5326D02561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76E824A-0312-478E-A5A1-C695BA013B3B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2774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3923929" y="913284"/>
            <a:ext cx="1368151" cy="688529"/>
            <a:chOff x="3029958" y="1209931"/>
            <a:chExt cx="3764465" cy="68852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3029958" y="1222512"/>
              <a:ext cx="169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3275854" y="1209931"/>
              <a:ext cx="3518569" cy="688529"/>
              <a:chOff x="3275854" y="1209931"/>
              <a:chExt cx="3518569" cy="688529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3275854" y="1252129"/>
                <a:ext cx="351856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Exception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6558350" y="1209931"/>
                <a:ext cx="2360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1BC9026B-91B8-44B9-8A9D-3DA13641B333}"/>
              </a:ext>
            </a:extLst>
          </p:cNvPr>
          <p:cNvGrpSpPr/>
          <p:nvPr/>
        </p:nvGrpSpPr>
        <p:grpSpPr>
          <a:xfrm>
            <a:off x="311794" y="1156188"/>
            <a:ext cx="951095" cy="584775"/>
            <a:chOff x="603191" y="1483251"/>
            <a:chExt cx="951095" cy="584775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2EC941B-1074-4993-BF1C-CAD9217C4DFC}"/>
                </a:ext>
              </a:extLst>
            </p:cNvPr>
            <p:cNvSpPr txBox="1"/>
            <p:nvPr/>
          </p:nvSpPr>
          <p:spPr>
            <a:xfrm>
              <a:off x="683568" y="1542550"/>
              <a:ext cx="870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?</a:t>
              </a:r>
              <a:endPara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10DF0A2-4850-4468-A98C-C9316CDE5496}"/>
                </a:ext>
              </a:extLst>
            </p:cNvPr>
            <p:cNvSpPr txBox="1"/>
            <p:nvPr/>
          </p:nvSpPr>
          <p:spPr>
            <a:xfrm>
              <a:off x="603191" y="1483251"/>
              <a:ext cx="1607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  </a:t>
              </a:r>
              <a:endPara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673848DA-0C47-454A-8B32-71782D933B1B}"/>
              </a:ext>
            </a:extLst>
          </p:cNvPr>
          <p:cNvGrpSpPr/>
          <p:nvPr/>
        </p:nvGrpSpPr>
        <p:grpSpPr>
          <a:xfrm>
            <a:off x="5292079" y="3530927"/>
            <a:ext cx="2795045" cy="1524754"/>
            <a:chOff x="5007556" y="3492986"/>
            <a:chExt cx="2795045" cy="152475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C868426-C1FE-43EA-B94F-6B5DBC7F8686}"/>
                </a:ext>
              </a:extLst>
            </p:cNvPr>
            <p:cNvSpPr txBox="1"/>
            <p:nvPr/>
          </p:nvSpPr>
          <p:spPr>
            <a:xfrm>
              <a:off x="6586592" y="3901420"/>
              <a:ext cx="121600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삭제</a:t>
              </a: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EE8AEA1-E045-41E0-A946-ABEE790344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56936" t="38800" r="17713" b="16401"/>
            <a:stretch/>
          </p:blipFill>
          <p:spPr>
            <a:xfrm>
              <a:off x="5007556" y="3492986"/>
              <a:ext cx="1533884" cy="1524754"/>
            </a:xfrm>
            <a:prstGeom prst="rect">
              <a:avLst/>
            </a:prstGeom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67078625-FDBC-4039-AA8F-FE90D48A0973}"/>
              </a:ext>
            </a:extLst>
          </p:cNvPr>
          <p:cNvGrpSpPr/>
          <p:nvPr/>
        </p:nvGrpSpPr>
        <p:grpSpPr>
          <a:xfrm>
            <a:off x="231418" y="4000917"/>
            <a:ext cx="3819942" cy="1448871"/>
            <a:chOff x="402697" y="1353541"/>
            <a:chExt cx="3819942" cy="1448871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C34CD8A-1DB1-410D-ADC3-5795956237CF}"/>
                </a:ext>
              </a:extLst>
            </p:cNvPr>
            <p:cNvGrpSpPr/>
            <p:nvPr/>
          </p:nvGrpSpPr>
          <p:grpSpPr>
            <a:xfrm>
              <a:off x="402697" y="1353541"/>
              <a:ext cx="1608048" cy="584775"/>
              <a:chOff x="402697" y="1574206"/>
              <a:chExt cx="1608048" cy="584775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ECF34B4-B1F3-44D1-AF66-7731F9790172}"/>
                  </a:ext>
                </a:extLst>
              </p:cNvPr>
              <p:cNvSpPr txBox="1"/>
              <p:nvPr/>
            </p:nvSpPr>
            <p:spPr>
              <a:xfrm>
                <a:off x="460972" y="1635180"/>
                <a:ext cx="154977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  지나친 감정표현</a:t>
                </a:r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9F3C395-5568-4039-BFE5-B66BCC61D0D5}"/>
                  </a:ext>
                </a:extLst>
              </p:cNvPr>
              <p:cNvSpPr txBox="1"/>
              <p:nvPr/>
            </p:nvSpPr>
            <p:spPr>
              <a:xfrm>
                <a:off x="402697" y="1574206"/>
                <a:ext cx="16075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“   </a:t>
                </a:r>
                <a:endParaRPr lang="ko-KR" altLang="en-US" sz="3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pic>
          <p:nvPicPr>
            <p:cNvPr id="33" name="Picture 2" descr="#20442번짜사자후 &#10;내일부터 실습시작이에요!!!꺄르르르르르캬햐햐햐햐햐햫햫햫 &#10;거의 3달간 푹 쉬고 오랜만에 하려니까 너무너무 가기 두렵네여 &#10;우리과 4학년 모두 화이팅핳혛하혛하핳 &#10;#케이人 #퀴즈 #술기 #모人비 ">
              <a:extLst>
                <a:ext uri="{FF2B5EF4-FFF2-40B4-BE49-F238E27FC236}">
                  <a16:creationId xmlns:a16="http://schemas.microsoft.com/office/drawing/2014/main" id="{561657AB-9E39-4FEB-8691-DF8A936D5E1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5" t="10708" r="4131" b="5145"/>
            <a:stretch/>
          </p:blipFill>
          <p:spPr bwMode="auto">
            <a:xfrm>
              <a:off x="638823" y="1731602"/>
              <a:ext cx="3583816" cy="10708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A3DD3C32-4854-4CB1-808D-DD9E318A459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288" t="41554" r="37400" b="12201"/>
          <a:stretch/>
        </p:blipFill>
        <p:spPr>
          <a:xfrm>
            <a:off x="392170" y="1542219"/>
            <a:ext cx="3960440" cy="2359201"/>
          </a:xfrm>
          <a:prstGeom prst="rect">
            <a:avLst/>
          </a:prstGeom>
        </p:spPr>
      </p:pic>
      <p:grpSp>
        <p:nvGrpSpPr>
          <p:cNvPr id="37" name="그룹 36">
            <a:extLst>
              <a:ext uri="{FF2B5EF4-FFF2-40B4-BE49-F238E27FC236}">
                <a16:creationId xmlns:a16="http://schemas.microsoft.com/office/drawing/2014/main" id="{51397CEA-7CE3-4045-83FE-E596F2D8169A}"/>
              </a:ext>
            </a:extLst>
          </p:cNvPr>
          <p:cNvGrpSpPr/>
          <p:nvPr/>
        </p:nvGrpSpPr>
        <p:grpSpPr>
          <a:xfrm>
            <a:off x="4552121" y="1779132"/>
            <a:ext cx="1608048" cy="584775"/>
            <a:chOff x="402697" y="1447415"/>
            <a:chExt cx="1608048" cy="58477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E43041C-891B-4319-B8B2-FCB4EC645E62}"/>
                </a:ext>
              </a:extLst>
            </p:cNvPr>
            <p:cNvSpPr txBox="1"/>
            <p:nvPr/>
          </p:nvSpPr>
          <p:spPr>
            <a:xfrm>
              <a:off x="460972" y="1546558"/>
              <a:ext cx="15497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띄어쓰기 실종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93DDD6A-A464-44DA-95DD-68B89388E894}"/>
                </a:ext>
              </a:extLst>
            </p:cNvPr>
            <p:cNvSpPr txBox="1"/>
            <p:nvPr/>
          </p:nvSpPr>
          <p:spPr>
            <a:xfrm>
              <a:off x="402697" y="1447415"/>
              <a:ext cx="1607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   </a:t>
              </a:r>
              <a:endPara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49" name="Picture 4" descr="1477딤 &#10;147巳口 &#10;147巳1 &#10;147巳2 &#10;147巳3 &#10;147巳4 &#10;147巳5 &#10;147巳듬 &#10;[다이어트, 계획, 저녁, 치맥, 쳐툭했다, 형, 윗몸일으키기, 오백, 개, 답-첩 &#10;[연OH하걱년다들짘접말하요, 왜여기처다들옇잫질이메요, &#10;,내나무숨, 연OH, 장, &#10;[작년, &#10;[싣대, &#10;[진짜, 재미있겠] &#10;[입학, 전, 싣균관대학교메, OH교싣, 쩌는거] &#10;돌아리, 홈보, 부스, 안, 연하남, 진, 수, 것, 다로, 카드, 돌아리 &#10;숨, 언사, 새벽, , 대나무숨, 관리자, 님, 몇, 시, &#10;入 그 &#10;[전공씬일후딀卜린다다꺼져내가갈거] &#10;[, 년생, 싄겁나욌卜여요, 군대가룟] ">
            <a:extLst>
              <a:ext uri="{FF2B5EF4-FFF2-40B4-BE49-F238E27FC236}">
                <a16:creationId xmlns:a16="http://schemas.microsoft.com/office/drawing/2014/main" id="{020872CE-2366-4471-A237-11241DFF27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86" t="16121" r="25372" b="68345"/>
          <a:stretch/>
        </p:blipFill>
        <p:spPr bwMode="auto">
          <a:xfrm>
            <a:off x="4683767" y="2248007"/>
            <a:ext cx="4257944" cy="40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" descr="1477딤 &#10;147巳口 &#10;147巳1 &#10;147巳2 &#10;147巳3 &#10;147巳4 &#10;147巳5 &#10;147巳듬 &#10;[다이어트, 계획, 저녁, 치맥, 쳐툭했다, 형, 윗몸일으키기, 오백, 개, 답-첩 &#10;[연OH하걱년다들짘접말하요, 왜여기처다들옇잫질이메요, &#10;,내나무숨, 연OH, 장, &#10;[작년, &#10;[싣대, &#10;[진짜, 재미있겠] &#10;[입학, 전, 싣균관대학교메, OH교싣, 쩌는거] &#10;돌아리, 홈보, 부스, 안, 연하남, 진, 수, 것, 다로, 카드, 돌아리 &#10;숨, 언사, 새벽, , 대나무숨, 관리자, 님, 몇, 시, &#10;入 그 &#10;[전공씬일후딀卜린다다꺼져내가갈거] &#10;[, 년생, 싄겁나욌卜여요, 군대가룟] ">
            <a:extLst>
              <a:ext uri="{FF2B5EF4-FFF2-40B4-BE49-F238E27FC236}">
                <a16:creationId xmlns:a16="http://schemas.microsoft.com/office/drawing/2014/main" id="{E3E99DF2-B881-482E-97A5-EF83BD89DB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38" t="80259" r="11700" b="10641"/>
          <a:stretch/>
        </p:blipFill>
        <p:spPr bwMode="auto">
          <a:xfrm>
            <a:off x="4644008" y="2713484"/>
            <a:ext cx="2439592" cy="159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" name="그룹 50">
            <a:extLst>
              <a:ext uri="{FF2B5EF4-FFF2-40B4-BE49-F238E27FC236}">
                <a16:creationId xmlns:a16="http://schemas.microsoft.com/office/drawing/2014/main" id="{061AF3E0-EFAB-4505-90C3-14670A9DD51C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B6BCAAB7-4E34-4FD6-B5F3-35601A69CDB7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85CD5A20-B490-462D-87D4-DC3E0AB07456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D2B0AE07-9EAC-4CD5-A50C-0DAC2FF09C86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8D7609F6-90CA-4403-A4B1-87F6BE5EFBF8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57" name="그룹 56">
                <a:extLst>
                  <a:ext uri="{FF2B5EF4-FFF2-40B4-BE49-F238E27FC236}">
                    <a16:creationId xmlns:a16="http://schemas.microsoft.com/office/drawing/2014/main" id="{FFBF289D-210B-4C98-8DA1-6585CF0B2798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57627983-B078-4218-9265-2D2FEE112348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793D3A7D-2349-4FC2-A661-FAFD281D8EA3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0A711981-0AA4-423B-B650-AAC74DA582F2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02671FBB-DF13-458C-B073-83865FE9B318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/>
                    <a:t>Ⅲ</a:t>
                  </a:r>
                  <a:endParaRPr lang="ko-KR" altLang="en-US" dirty="0"/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4F34DDED-8D4D-47B6-97C6-36E9081D38B4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661B080-F386-4243-BD9E-D68E6988180F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EC36CC0-267B-4ABB-9736-F7BCF7879BDF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9373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177534" y="2590165"/>
            <a:ext cx="4698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MODELING </a:t>
            </a:r>
            <a:r>
              <a:rPr lang="en-US" altLang="ko-KR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ANALYSIS</a:t>
            </a:r>
            <a:endParaRPr lang="ko-KR" altLang="en-US" sz="3600" b="1" spc="6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-윤고딕36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4566D0-A388-4641-8B5D-5646A5988B22}"/>
              </a:ext>
            </a:extLst>
          </p:cNvPr>
          <p:cNvSpPr txBox="1"/>
          <p:nvPr/>
        </p:nvSpPr>
        <p:spPr>
          <a:xfrm>
            <a:off x="3851920" y="2086898"/>
            <a:ext cx="14590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TEXT MINING</a:t>
            </a:r>
            <a:endParaRPr lang="ko-KR" altLang="en-US" sz="16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52EFCE-66DC-4D87-B1F2-F2FBCAD1923D}"/>
              </a:ext>
            </a:extLst>
          </p:cNvPr>
          <p:cNvSpPr txBox="1"/>
          <p:nvPr/>
        </p:nvSpPr>
        <p:spPr>
          <a:xfrm>
            <a:off x="6407696" y="3865612"/>
            <a:ext cx="273630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LDA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85986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539552" y="1201316"/>
            <a:ext cx="2323780" cy="440082"/>
            <a:chOff x="-1550749" y="1151823"/>
            <a:chExt cx="15551776" cy="46685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-1550749" y="1157017"/>
              <a:ext cx="169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                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-1129599" y="1151823"/>
              <a:ext cx="15130626" cy="461665"/>
              <a:chOff x="-1129599" y="1151823"/>
              <a:chExt cx="15130626" cy="46166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-1129599" y="1192494"/>
                <a:ext cx="15130626" cy="3918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학교별 포스트 수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10347813" y="1151823"/>
                <a:ext cx="2360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D21AEBE-6AE6-46C5-82E7-B3EAD7B7E020}"/>
              </a:ext>
            </a:extLst>
          </p:cNvPr>
          <p:cNvGrpSpPr/>
          <p:nvPr/>
        </p:nvGrpSpPr>
        <p:grpSpPr>
          <a:xfrm>
            <a:off x="3110210" y="1201316"/>
            <a:ext cx="2419106" cy="435185"/>
            <a:chOff x="-1550749" y="1151823"/>
            <a:chExt cx="15551776" cy="46685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A6BD95-F826-43B4-AFEA-BD24454B742B}"/>
                </a:ext>
              </a:extLst>
            </p:cNvPr>
            <p:cNvSpPr txBox="1"/>
            <p:nvPr/>
          </p:nvSpPr>
          <p:spPr>
            <a:xfrm>
              <a:off x="-1550749" y="1157017"/>
              <a:ext cx="169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                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AB300D9A-E7C7-4F79-9E73-756C8F8DF8D3}"/>
                </a:ext>
              </a:extLst>
            </p:cNvPr>
            <p:cNvGrpSpPr/>
            <p:nvPr/>
          </p:nvGrpSpPr>
          <p:grpSpPr>
            <a:xfrm>
              <a:off x="-1129599" y="1151823"/>
              <a:ext cx="15130626" cy="461665"/>
              <a:chOff x="-1129599" y="1151823"/>
              <a:chExt cx="15130626" cy="461665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FAC80CB-42D6-4DD0-9342-77364793C5CD}"/>
                  </a:ext>
                </a:extLst>
              </p:cNvPr>
              <p:cNvSpPr txBox="1"/>
              <p:nvPr/>
            </p:nvSpPr>
            <p:spPr>
              <a:xfrm>
                <a:off x="-1129599" y="1192494"/>
                <a:ext cx="15130626" cy="3918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기존 </a:t>
                </a:r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Description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C21BD57-3213-4731-92C4-CD376FD370E1}"/>
                  </a:ext>
                </a:extLst>
              </p:cNvPr>
              <p:cNvSpPr txBox="1"/>
              <p:nvPr/>
            </p:nvSpPr>
            <p:spPr>
              <a:xfrm>
                <a:off x="10347813" y="1151823"/>
                <a:ext cx="2360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pic>
        <p:nvPicPr>
          <p:cNvPr id="36" name="Picture 2" descr="out [87] : &#10;number _di c &#10;{'center': 305. &#10;hanyang•. 312g, &#10;'konkl-lk': 2087, &#10;: 3304, &#10;' : 3167, &#10;Seou I &#10;4764, &#10;'sirio•: 2914, &#10;'Skk•: 3345, &#10;sugang': 3182, &#10;Yonsei &#10;31 47} ">
            <a:extLst>
              <a:ext uri="{FF2B5EF4-FFF2-40B4-BE49-F238E27FC236}">
                <a16:creationId xmlns:a16="http://schemas.microsoft.com/office/drawing/2014/main" id="{BE098C9F-ADF6-4677-8AB2-140CE7F83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50" y="1942455"/>
            <a:ext cx="2500133" cy="2406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" descr="Out [86] &#10;321 35 ">
            <a:extLst>
              <a:ext uri="{FF2B5EF4-FFF2-40B4-BE49-F238E27FC236}">
                <a16:creationId xmlns:a16="http://schemas.microsoft.com/office/drawing/2014/main" id="{F60B9289-F96B-4F0A-A0AA-B60DF51C7E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36"/>
          <a:stretch/>
        </p:blipFill>
        <p:spPr bwMode="auto">
          <a:xfrm>
            <a:off x="2956223" y="3013119"/>
            <a:ext cx="2453895" cy="609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 descr="out [23 : &#10;dict ionary. nun_pos &#10;71 7748 ">
            <a:extLst>
              <a:ext uri="{FF2B5EF4-FFF2-40B4-BE49-F238E27FC236}">
                <a16:creationId xmlns:a16="http://schemas.microsoft.com/office/drawing/2014/main" id="{6F9423D9-9FF7-4A88-87EB-6C4633D3C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7452" y="4016115"/>
            <a:ext cx="2206740" cy="662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5" descr="dict ionary. token2id ">
            <a:extLst>
              <a:ext uri="{FF2B5EF4-FFF2-40B4-BE49-F238E27FC236}">
                <a16:creationId xmlns:a16="http://schemas.microsoft.com/office/drawing/2014/main" id="{E277DE00-4834-47D3-A2EF-76027BACB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421" y="1947826"/>
            <a:ext cx="2453895" cy="60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373B9232-77CD-4845-8A0C-37C3861C8615}"/>
              </a:ext>
            </a:extLst>
          </p:cNvPr>
          <p:cNvGrpSpPr/>
          <p:nvPr/>
        </p:nvGrpSpPr>
        <p:grpSpPr>
          <a:xfrm>
            <a:off x="5804093" y="1201316"/>
            <a:ext cx="2944371" cy="3912227"/>
            <a:chOff x="5919654" y="1281578"/>
            <a:chExt cx="2944371" cy="391222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11A6E4B-2AF0-47BC-8815-CFF5E79AEE5F}"/>
                </a:ext>
              </a:extLst>
            </p:cNvPr>
            <p:cNvSpPr txBox="1"/>
            <p:nvPr/>
          </p:nvSpPr>
          <p:spPr>
            <a:xfrm>
              <a:off x="6023091" y="1281578"/>
              <a:ext cx="2660503" cy="3139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+mn-ea"/>
                  <a:ea typeface="나눔바른고딕" panose="020B0603020101020101" pitchFamily="50" charset="-127"/>
                </a:rPr>
                <a:t> </a:t>
              </a:r>
              <a:r>
                <a: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 of</a:t>
              </a:r>
              <a:r>
                <a: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Unique</a:t>
              </a:r>
              <a:r>
                <a: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Token </a:t>
              </a:r>
              <a:endParaRPr lang="en-US" altLang="ko-KR" dirty="0"/>
            </a:p>
            <a:p>
              <a:endParaRPr lang="en-US" altLang="ko-KR" dirty="0"/>
            </a:p>
            <a:p>
              <a:endParaRPr lang="en-US" altLang="ko-KR" dirty="0"/>
            </a:p>
            <a:p>
              <a:endParaRPr lang="en-US" altLang="ko-KR" dirty="0"/>
            </a:p>
            <a:p>
              <a:endPara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# of Total Posts (row)</a:t>
              </a:r>
              <a:endParaRPr lang="en-US" altLang="ko-KR" dirty="0"/>
            </a:p>
            <a:p>
              <a:endParaRPr lang="en-US" altLang="ko-KR" dirty="0"/>
            </a:p>
            <a:p>
              <a:endParaRPr lang="en-US" altLang="ko-KR" dirty="0"/>
            </a:p>
            <a:p>
              <a:endParaRPr lang="en-US" altLang="ko-KR" dirty="0"/>
            </a:p>
            <a:p>
              <a:endPara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# of Total Tokens</a:t>
              </a:r>
              <a:endParaRPr lang="en-US" altLang="ko-KR" dirty="0"/>
            </a:p>
          </p:txBody>
        </p:sp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526CC339-75C4-43EC-82BF-2EAB843100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b="69212"/>
            <a:stretch/>
          </p:blipFill>
          <p:spPr>
            <a:xfrm>
              <a:off x="5919654" y="1735582"/>
              <a:ext cx="2895600" cy="651030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24446B89-8E8B-45B0-948F-2ED1357DEC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32053" b="37158"/>
            <a:stretch/>
          </p:blipFill>
          <p:spPr>
            <a:xfrm>
              <a:off x="5968425" y="3145644"/>
              <a:ext cx="2895600" cy="651031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597461BF-6F11-4B7E-975B-FC819DBBCC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66216"/>
            <a:stretch/>
          </p:blipFill>
          <p:spPr>
            <a:xfrm>
              <a:off x="5968425" y="4479430"/>
              <a:ext cx="2895600" cy="714375"/>
            </a:xfrm>
            <a:prstGeom prst="rect">
              <a:avLst/>
            </a:prstGeom>
          </p:spPr>
        </p:pic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C5D6971F-C883-45C3-A9EA-051E6568A13E}"/>
              </a:ext>
            </a:extLst>
          </p:cNvPr>
          <p:cNvGrpSpPr/>
          <p:nvPr/>
        </p:nvGrpSpPr>
        <p:grpSpPr>
          <a:xfrm>
            <a:off x="2010745" y="196885"/>
            <a:ext cx="6167982" cy="327884"/>
            <a:chOff x="2010745" y="196885"/>
            <a:chExt cx="6167982" cy="327884"/>
          </a:xfrm>
        </p:grpSpPr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BE6E41A0-4F08-44E2-8E7D-8B3FE173B574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66" name="그룹 65">
                <a:extLst>
                  <a:ext uri="{FF2B5EF4-FFF2-40B4-BE49-F238E27FC236}">
                    <a16:creationId xmlns:a16="http://schemas.microsoft.com/office/drawing/2014/main" id="{5AFAF606-8FF3-452D-A913-246073816206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F1066FCF-E98F-4CD2-8D03-86F83A30DB95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DC645DD0-B6E4-4226-A678-8D89961CEC83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BDDCE0E9-495C-4B62-8921-17373A6E7857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4F043A6D-EA2F-4126-A053-78CD7ACC46DC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B84DE218-A44D-4AA9-BC34-D1D97495857A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68" name="그룹 67">
                <a:extLst>
                  <a:ext uri="{FF2B5EF4-FFF2-40B4-BE49-F238E27FC236}">
                    <a16:creationId xmlns:a16="http://schemas.microsoft.com/office/drawing/2014/main" id="{2485F5D5-3738-4DEE-8987-562742E87D3A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30157ECA-01A2-4F56-A155-7928554C265E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600DFAC0-6449-4687-A01D-6553150E9FF9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5D5A01B-6F90-4D3F-9240-938FDB1AD6CA}"/>
                </a:ext>
              </a:extLst>
            </p:cNvPr>
            <p:cNvSpPr txBox="1"/>
            <p:nvPr/>
          </p:nvSpPr>
          <p:spPr>
            <a:xfrm>
              <a:off x="7280970" y="216992"/>
              <a:ext cx="3481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/>
                <a:t>Ⅲ</a:t>
              </a:r>
              <a:endParaRPr lang="ko-KR" alt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FB98E25-D62B-4F4C-9B01-258B12EB9404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164CE7FC-85D6-4A4C-A5C8-5D4B1101FA88}"/>
              </a:ext>
            </a:extLst>
          </p:cNvPr>
          <p:cNvSpPr txBox="1"/>
          <p:nvPr/>
        </p:nvSpPr>
        <p:spPr>
          <a:xfrm>
            <a:off x="5772488" y="1170332"/>
            <a:ext cx="1607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   </a:t>
            </a:r>
            <a:endParaRPr lang="ko-KR" altLang="en-US" sz="32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08DA888-8B42-4F52-A23B-CB7F305AA07C}"/>
              </a:ext>
            </a:extLst>
          </p:cNvPr>
          <p:cNvSpPr txBox="1"/>
          <p:nvPr/>
        </p:nvSpPr>
        <p:spPr>
          <a:xfrm>
            <a:off x="5730768" y="2556886"/>
            <a:ext cx="1607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   </a:t>
            </a:r>
            <a:endParaRPr lang="ko-KR" altLang="en-US" sz="32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E44518B-0E1E-44D9-9A37-2267C304E38A}"/>
              </a:ext>
            </a:extLst>
          </p:cNvPr>
          <p:cNvSpPr txBox="1"/>
          <p:nvPr/>
        </p:nvSpPr>
        <p:spPr>
          <a:xfrm>
            <a:off x="5697182" y="3943440"/>
            <a:ext cx="1607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   </a:t>
            </a:r>
            <a:endParaRPr lang="ko-KR" altLang="en-US" sz="32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79435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2349693" y="940515"/>
            <a:ext cx="4238531" cy="476825"/>
            <a:chOff x="-11867264" y="1107650"/>
            <a:chExt cx="28366146" cy="50583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-11867264" y="1151823"/>
              <a:ext cx="1699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                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-10349114" y="1107650"/>
              <a:ext cx="26847996" cy="461665"/>
              <a:chOff x="-10349114" y="1107650"/>
              <a:chExt cx="26847996" cy="46166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-10349114" y="1152908"/>
                <a:ext cx="26375844" cy="3918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Token </a:t>
                </a:r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수에 따른 </a:t>
                </a:r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Post </a:t>
                </a:r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수 </a:t>
                </a:r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Histogram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16262806" y="1107650"/>
                <a:ext cx="2360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4" name="Picture 2" descr="C:\Users\SNUH\AppData\Local\Temp\msohtmlclip1\02\clip_image001.png">
            <a:extLst>
              <a:ext uri="{FF2B5EF4-FFF2-40B4-BE49-F238E27FC236}">
                <a16:creationId xmlns:a16="http://schemas.microsoft.com/office/drawing/2014/main" id="{74E131DA-7D31-4AF2-A9DD-84FBDA730E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444894"/>
            <a:ext cx="3124037" cy="2017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3" descr="bins - &#10;range &#10;50 &#10;1500 &#10;1000 ">
            <a:extLst>
              <a:ext uri="{FF2B5EF4-FFF2-40B4-BE49-F238E27FC236}">
                <a16:creationId xmlns:a16="http://schemas.microsoft.com/office/drawing/2014/main" id="{2531FFAE-83AC-4064-9685-D45CF922B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537" y="1791802"/>
            <a:ext cx="3905141" cy="250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" descr="bins - &#10;range &#10;1750 &#10;ISOO &#10;1250 ">
            <a:extLst>
              <a:ext uri="{FF2B5EF4-FFF2-40B4-BE49-F238E27FC236}">
                <a16:creationId xmlns:a16="http://schemas.microsoft.com/office/drawing/2014/main" id="{412B6DC6-1C9D-423F-A3EF-886AF584B1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642" y="2969160"/>
            <a:ext cx="3763358" cy="248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0313343D-3C98-4545-9F1C-85D749A6DC21}"/>
              </a:ext>
            </a:extLst>
          </p:cNvPr>
          <p:cNvSpPr txBox="1"/>
          <p:nvPr/>
        </p:nvSpPr>
        <p:spPr>
          <a:xfrm>
            <a:off x="4307106" y="4459902"/>
            <a:ext cx="3437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전처리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후 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-&gt;</a:t>
            </a:r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61350BB-8E63-4CA0-9305-2D3DCEB786CD}"/>
              </a:ext>
            </a:extLst>
          </p:cNvPr>
          <p:cNvGrpSpPr/>
          <p:nvPr/>
        </p:nvGrpSpPr>
        <p:grpSpPr>
          <a:xfrm>
            <a:off x="2010745" y="196885"/>
            <a:ext cx="6167982" cy="327884"/>
            <a:chOff x="2010745" y="196885"/>
            <a:chExt cx="6167982" cy="327884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E77E1312-AB28-480E-A20F-BE3484764E23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B0B2AC3E-5E97-49EF-A1A8-CB726A45BEE7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531DB6BD-78BC-425B-B31B-F1B0622F227A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8908D067-2886-4ACC-ABEC-563D2285757A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A6240814-C4BA-4433-9E42-745BA5783BA8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A05C2889-7ACD-44F3-8350-7F3EC8476136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53E7C8E9-E001-419E-A1E4-A251488EB30B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590F2BCE-0C26-45AD-9313-7F5D312E9C51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B0AC6703-8AF0-4F8F-9BA0-F7C35996E7FD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6BA6C591-116D-4615-8F19-2ED2E6F0E383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D56D90E-2462-4480-9A2B-7B2B4B3B367A}"/>
                </a:ext>
              </a:extLst>
            </p:cNvPr>
            <p:cNvSpPr txBox="1"/>
            <p:nvPr/>
          </p:nvSpPr>
          <p:spPr>
            <a:xfrm>
              <a:off x="7280970" y="216992"/>
              <a:ext cx="3481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/>
                <a:t>Ⅲ</a:t>
              </a:r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B3F8B89-E4D0-4D7D-9960-DE2755435278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33249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2500936" y="888584"/>
            <a:ext cx="4184155" cy="452804"/>
            <a:chOff x="-11975508" y="1095713"/>
            <a:chExt cx="28002238" cy="48035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-11975508" y="1114404"/>
              <a:ext cx="1699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                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-10349114" y="1095713"/>
              <a:ext cx="26375844" cy="461665"/>
              <a:chOff x="-10349114" y="1095713"/>
              <a:chExt cx="26375844" cy="46166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-10349114" y="1152908"/>
                <a:ext cx="26375844" cy="3918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K(Cluster</a:t>
                </a:r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수</a:t>
                </a:r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) </a:t>
                </a:r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에 따른 </a:t>
                </a:r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Perplexity </a:t>
                </a:r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값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13221390" y="1095713"/>
                <a:ext cx="2360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19CDEBE6-04F5-4EBE-841B-AC424B6874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154" b="-2600"/>
          <a:stretch/>
        </p:blipFill>
        <p:spPr>
          <a:xfrm>
            <a:off x="228228" y="1586625"/>
            <a:ext cx="4018475" cy="550753"/>
          </a:xfrm>
          <a:prstGeom prst="rect">
            <a:avLst/>
          </a:prstGeom>
        </p:spPr>
      </p:pic>
      <p:pic>
        <p:nvPicPr>
          <p:cNvPr id="35" name="Picture 1" descr="for &#10;no.arange( &#10;gensim. models. Idamodel . LdaModeI (corpus, &#10;Idamodel - &#10;rolex = Idamodel &#10;vec_oerol ex &#10;- vec_oerolex &#10;&quot;th iterat ion is done&quot; &#10;num &#10;_tooi cs=gr id2word &#10;D th iterat &#10;oerol exit'/ &#10;I th iterat &#10;oerol exit'/ &#10;2 th iterat &#10;oerol exit'/ &#10;3 th iterat &#10;oerol exit'/ &#10;4 th iterat &#10;oerol exit'/ &#10;5 th iterat &#10;oerol exit'/ &#10;6 th iterat &#10;oerol exit'/ &#10;7 th iterat &#10;oerol exit'/ &#10;I on &#10;I on &#10;I on &#10;I on &#10;I on &#10;I on &#10;I on &#10;I on &#10;done &#10;431 I BBB &#10;done &#10;ag757g5251 a &#10;done &#10;43762033601 &#10;done &#10;done &#10;45502740344 &#10;done &#10;. 5157gB25474 &#10;done &#10;done &#10;B5B4 ">
            <a:extLst>
              <a:ext uri="{FF2B5EF4-FFF2-40B4-BE49-F238E27FC236}">
                <a16:creationId xmlns:a16="http://schemas.microsoft.com/office/drawing/2014/main" id="{8D839039-CAB2-43E5-876C-E50E0ADE8C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60"/>
          <a:stretch/>
        </p:blipFill>
        <p:spPr bwMode="auto">
          <a:xfrm>
            <a:off x="228229" y="2137379"/>
            <a:ext cx="5390592" cy="3334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43810BB6-7017-4AA9-87EA-04E05B91D4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4523" y="3804632"/>
            <a:ext cx="4105275" cy="89535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0111200E-D333-4769-B49D-AAF8AD45CD98}"/>
              </a:ext>
            </a:extLst>
          </p:cNvPr>
          <p:cNvGrpSpPr/>
          <p:nvPr/>
        </p:nvGrpSpPr>
        <p:grpSpPr>
          <a:xfrm>
            <a:off x="2010745" y="196885"/>
            <a:ext cx="6167982" cy="327884"/>
            <a:chOff x="2010745" y="196885"/>
            <a:chExt cx="6167982" cy="32788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74B67177-160D-4485-A052-D0AF9554910E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4526E27D-49C9-4E0B-8ABE-150CFC3FE567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812C8CF6-C038-4C16-8ABE-B8E8C41A9B9A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27D6B443-ACDF-464E-8617-A95C5B57AA73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4810BC66-7E23-48C7-A83B-28317223200C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0F95584A-B92A-4C3C-BFE0-1D5540735378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8AC5627D-1B52-49D2-8160-D243CAF0D145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A09207B6-30AC-417E-B368-B48E9A9B7F79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1E59308E-5B21-4573-A6B4-319C3D77690D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1EE55E43-0969-49A9-870B-21793AEB7C86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540F4EE-18CA-49B4-ABE1-67E1127A809F}"/>
                </a:ext>
              </a:extLst>
            </p:cNvPr>
            <p:cNvSpPr txBox="1"/>
            <p:nvPr/>
          </p:nvSpPr>
          <p:spPr>
            <a:xfrm>
              <a:off x="7280970" y="216992"/>
              <a:ext cx="3481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/>
                <a:t>Ⅲ</a:t>
              </a:r>
              <a:endParaRPr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1753C44-8B5B-4805-8AC6-939598DC5E6B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55111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3581056" y="888584"/>
            <a:ext cx="2071064" cy="452804"/>
            <a:chOff x="-11975508" y="1095713"/>
            <a:chExt cx="28002238" cy="48035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-11975508" y="1114404"/>
              <a:ext cx="1699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                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-10349114" y="1095713"/>
              <a:ext cx="26375844" cy="461665"/>
              <a:chOff x="-10349114" y="1095713"/>
              <a:chExt cx="26375844" cy="46166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-10349114" y="1152908"/>
                <a:ext cx="26375844" cy="3918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Extracted Topic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13221390" y="1095713"/>
                <a:ext cx="2360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111200E-D333-4769-B49D-AAF8AD45CD98}"/>
              </a:ext>
            </a:extLst>
          </p:cNvPr>
          <p:cNvGrpSpPr/>
          <p:nvPr/>
        </p:nvGrpSpPr>
        <p:grpSpPr>
          <a:xfrm>
            <a:off x="2010745" y="196885"/>
            <a:ext cx="6167982" cy="327884"/>
            <a:chOff x="2010745" y="196885"/>
            <a:chExt cx="6167982" cy="32788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74B67177-160D-4485-A052-D0AF9554910E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4526E27D-49C9-4E0B-8ABE-150CFC3FE567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812C8CF6-C038-4C16-8ABE-B8E8C41A9B9A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27D6B443-ACDF-464E-8617-A95C5B57AA73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4810BC66-7E23-48C7-A83B-28317223200C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0F95584A-B92A-4C3C-BFE0-1D5540735378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8AC5627D-1B52-49D2-8160-D243CAF0D145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A09207B6-30AC-417E-B368-B48E9A9B7F79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1E59308E-5B21-4573-A6B4-319C3D77690D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1EE55E43-0969-49A9-870B-21793AEB7C86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540F4EE-18CA-49B4-ABE1-67E1127A809F}"/>
                </a:ext>
              </a:extLst>
            </p:cNvPr>
            <p:cNvSpPr txBox="1"/>
            <p:nvPr/>
          </p:nvSpPr>
          <p:spPr>
            <a:xfrm>
              <a:off x="7280970" y="216992"/>
              <a:ext cx="3481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/>
                <a:t>Ⅲ</a:t>
              </a:r>
              <a:endParaRPr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1753C44-8B5B-4805-8AC6-939598DC5E6B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331E3231-DF48-44D0-A62A-8943E8DE1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617" y="1489542"/>
            <a:ext cx="7933811" cy="400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539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2594977" y="888584"/>
            <a:ext cx="3996073" cy="452804"/>
            <a:chOff x="-11975508" y="1095713"/>
            <a:chExt cx="26675191" cy="48035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-11975508" y="1114404"/>
              <a:ext cx="1699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                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-11676161" y="1095713"/>
              <a:ext cx="26375844" cy="461665"/>
              <a:chOff x="-11676161" y="1095713"/>
              <a:chExt cx="26375844" cy="46166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-11676161" y="1149334"/>
                <a:ext cx="26375844" cy="3918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시각화 </a:t>
                </a:r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- Word Cloud &amp; Cluster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13221390" y="1095713"/>
                <a:ext cx="2360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111200E-D333-4769-B49D-AAF8AD45CD98}"/>
              </a:ext>
            </a:extLst>
          </p:cNvPr>
          <p:cNvGrpSpPr/>
          <p:nvPr/>
        </p:nvGrpSpPr>
        <p:grpSpPr>
          <a:xfrm>
            <a:off x="2010745" y="196885"/>
            <a:ext cx="6167982" cy="327884"/>
            <a:chOff x="2010745" y="196885"/>
            <a:chExt cx="6167982" cy="32788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74B67177-160D-4485-A052-D0AF9554910E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4526E27D-49C9-4E0B-8ABE-150CFC3FE567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812C8CF6-C038-4C16-8ABE-B8E8C41A9B9A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27D6B443-ACDF-464E-8617-A95C5B57AA73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4810BC66-7E23-48C7-A83B-28317223200C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0F95584A-B92A-4C3C-BFE0-1D5540735378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8AC5627D-1B52-49D2-8160-D243CAF0D145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A09207B6-30AC-417E-B368-B48E9A9B7F79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1E59308E-5B21-4573-A6B4-319C3D77690D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1EE55E43-0969-49A9-870B-21793AEB7C86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540F4EE-18CA-49B4-ABE1-67E1127A809F}"/>
                </a:ext>
              </a:extLst>
            </p:cNvPr>
            <p:cNvSpPr txBox="1"/>
            <p:nvPr/>
          </p:nvSpPr>
          <p:spPr>
            <a:xfrm>
              <a:off x="7280970" y="216992"/>
              <a:ext cx="3481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/>
                <a:t>Ⅲ</a:t>
              </a:r>
              <a:endParaRPr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1753C44-8B5B-4805-8AC6-939598DC5E6B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397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11842" y="2534334"/>
            <a:ext cx="3876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STUDY </a:t>
            </a:r>
            <a:r>
              <a:rPr lang="en-US" altLang="ko-KR" sz="3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-윤고딕360" pitchFamily="18" charset="-127"/>
              </a:rPr>
              <a:t>REVIEW</a:t>
            </a:r>
            <a:endParaRPr lang="ko-KR" altLang="en-US" sz="3600" b="1" spc="6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-윤고딕36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4566D0-A388-4641-8B5D-5646A5988B22}"/>
              </a:ext>
            </a:extLst>
          </p:cNvPr>
          <p:cNvSpPr txBox="1"/>
          <p:nvPr/>
        </p:nvSpPr>
        <p:spPr>
          <a:xfrm>
            <a:off x="3851920" y="2086898"/>
            <a:ext cx="14590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TEXT MINING</a:t>
            </a:r>
            <a:endParaRPr lang="ko-KR" altLang="en-US" sz="16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52EFCE-66DC-4D87-B1F2-F2FBCAD1923D}"/>
              </a:ext>
            </a:extLst>
          </p:cNvPr>
          <p:cNvSpPr txBox="1"/>
          <p:nvPr/>
        </p:nvSpPr>
        <p:spPr>
          <a:xfrm>
            <a:off x="5940152" y="3865612"/>
            <a:ext cx="27363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주요 개념</a:t>
            </a:r>
            <a:endParaRPr lang="en-US" altLang="ko-KR" sz="150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86483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3851920" y="888584"/>
            <a:ext cx="1501642" cy="452804"/>
            <a:chOff x="-11975508" y="1095713"/>
            <a:chExt cx="26834173" cy="48035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-11975508" y="1114404"/>
              <a:ext cx="1699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                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-11517179" y="1095713"/>
              <a:ext cx="26375844" cy="461665"/>
              <a:chOff x="-11517179" y="1095713"/>
              <a:chExt cx="26375844" cy="46166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-11517179" y="1152908"/>
                <a:ext cx="26375844" cy="3918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Topic</a:t>
                </a:r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상세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13221390" y="1095713"/>
                <a:ext cx="2360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111200E-D333-4769-B49D-AAF8AD45CD98}"/>
              </a:ext>
            </a:extLst>
          </p:cNvPr>
          <p:cNvGrpSpPr/>
          <p:nvPr/>
        </p:nvGrpSpPr>
        <p:grpSpPr>
          <a:xfrm>
            <a:off x="2010745" y="196885"/>
            <a:ext cx="6167982" cy="327884"/>
            <a:chOff x="2010745" y="196885"/>
            <a:chExt cx="6167982" cy="32788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74B67177-160D-4485-A052-D0AF9554910E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4526E27D-49C9-4E0B-8ABE-150CFC3FE567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812C8CF6-C038-4C16-8ABE-B8E8C41A9B9A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27D6B443-ACDF-464E-8617-A95C5B57AA73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4810BC66-7E23-48C7-A83B-28317223200C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0F95584A-B92A-4C3C-BFE0-1D5540735378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8AC5627D-1B52-49D2-8160-D243CAF0D145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A09207B6-30AC-417E-B368-B48E9A9B7F79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1E59308E-5B21-4573-A6B4-319C3D77690D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1EE55E43-0969-49A9-870B-21793AEB7C86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540F4EE-18CA-49B4-ABE1-67E1127A809F}"/>
                </a:ext>
              </a:extLst>
            </p:cNvPr>
            <p:cNvSpPr txBox="1"/>
            <p:nvPr/>
          </p:nvSpPr>
          <p:spPr>
            <a:xfrm>
              <a:off x="7280970" y="216992"/>
              <a:ext cx="3481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/>
                <a:t>Ⅲ</a:t>
              </a:r>
              <a:endParaRPr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1753C44-8B5B-4805-8AC6-939598DC5E6B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A63829C-70C1-40B7-95CE-CFC010CDC452}"/>
              </a:ext>
            </a:extLst>
          </p:cNvPr>
          <p:cNvSpPr txBox="1"/>
          <p:nvPr/>
        </p:nvSpPr>
        <p:spPr>
          <a:xfrm>
            <a:off x="5099246" y="1878419"/>
            <a:ext cx="318417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Topic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이름</a:t>
            </a:r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1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 :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가족</a:t>
            </a:r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1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 :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대학생활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꽈생활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lvl="1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 :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시설</a:t>
            </a:r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1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 :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일상 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사는 얘기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lvl="1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 :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취미 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Entertainment</a:t>
            </a:r>
          </a:p>
          <a:p>
            <a:pPr lvl="1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 :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학업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공부</a:t>
            </a:r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1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 :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연애 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썸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lvl="1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 :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사회문제</a:t>
            </a:r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1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 :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친구관계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연애</a:t>
            </a:r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1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 : 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사랑 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애인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86F8DCA-196E-4708-8C47-F782C91DE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043" y="1784104"/>
            <a:ext cx="3430712" cy="332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5081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3200691" y="888584"/>
            <a:ext cx="2952328" cy="452804"/>
            <a:chOff x="-11975508" y="1095713"/>
            <a:chExt cx="26834173" cy="48035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-11975508" y="1114404"/>
              <a:ext cx="1699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                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-11517179" y="1095713"/>
              <a:ext cx="26375844" cy="461665"/>
              <a:chOff x="-11517179" y="1095713"/>
              <a:chExt cx="26375844" cy="46166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-11517179" y="1152908"/>
                <a:ext cx="26375844" cy="3918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부록 </a:t>
                </a:r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- </a:t>
                </a:r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월별 이용현황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13221390" y="1095713"/>
                <a:ext cx="2360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111200E-D333-4769-B49D-AAF8AD45CD98}"/>
              </a:ext>
            </a:extLst>
          </p:cNvPr>
          <p:cNvGrpSpPr/>
          <p:nvPr/>
        </p:nvGrpSpPr>
        <p:grpSpPr>
          <a:xfrm>
            <a:off x="2010745" y="196885"/>
            <a:ext cx="6167982" cy="327884"/>
            <a:chOff x="2010745" y="196885"/>
            <a:chExt cx="6167982" cy="32788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74B67177-160D-4485-A052-D0AF9554910E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4526E27D-49C9-4E0B-8ABE-150CFC3FE567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812C8CF6-C038-4C16-8ABE-B8E8C41A9B9A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27D6B443-ACDF-464E-8617-A95C5B57AA73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4810BC66-7E23-48C7-A83B-28317223200C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0F95584A-B92A-4C3C-BFE0-1D5540735378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8AC5627D-1B52-49D2-8160-D243CAF0D145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A09207B6-30AC-417E-B368-B48E9A9B7F79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1E59308E-5B21-4573-A6B4-319C3D77690D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1EE55E43-0969-49A9-870B-21793AEB7C86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540F4EE-18CA-49B4-ABE1-67E1127A809F}"/>
                </a:ext>
              </a:extLst>
            </p:cNvPr>
            <p:cNvSpPr txBox="1"/>
            <p:nvPr/>
          </p:nvSpPr>
          <p:spPr>
            <a:xfrm>
              <a:off x="7280970" y="216992"/>
              <a:ext cx="3481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/>
                <a:t>Ⅲ</a:t>
              </a:r>
              <a:endParaRPr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1753C44-8B5B-4805-8AC6-939598DC5E6B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87EC52A4-6CFC-4A17-95DE-06F0A7874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519" y="1849388"/>
            <a:ext cx="3865410" cy="350557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3E5A7E7-EC96-4184-8DD3-CCCEF1328F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6054" y="1736774"/>
            <a:ext cx="3865411" cy="374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719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3200691" y="888584"/>
            <a:ext cx="2952328" cy="452804"/>
            <a:chOff x="-11975508" y="1095713"/>
            <a:chExt cx="26834173" cy="48035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-11975508" y="1114404"/>
              <a:ext cx="1699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                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-11517179" y="1095713"/>
              <a:ext cx="26375844" cy="461665"/>
              <a:chOff x="-11517179" y="1095713"/>
              <a:chExt cx="26375844" cy="46166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-11517179" y="1152908"/>
                <a:ext cx="26375844" cy="3918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한계 </a:t>
                </a:r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– </a:t>
                </a:r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아쉬운 점  </a:t>
                </a:r>
                <a:r>
                  <a:rPr lang="ko-KR" altLang="en-US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ㅠ</a:t>
                </a:r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^</a:t>
                </a:r>
                <a:r>
                  <a:rPr lang="ko-KR" altLang="en-US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ㅠ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13221390" y="1095713"/>
                <a:ext cx="2360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111200E-D333-4769-B49D-AAF8AD45CD98}"/>
              </a:ext>
            </a:extLst>
          </p:cNvPr>
          <p:cNvGrpSpPr/>
          <p:nvPr/>
        </p:nvGrpSpPr>
        <p:grpSpPr>
          <a:xfrm>
            <a:off x="2010745" y="196885"/>
            <a:ext cx="6167982" cy="327884"/>
            <a:chOff x="2010745" y="196885"/>
            <a:chExt cx="6167982" cy="32788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74B67177-160D-4485-A052-D0AF9554910E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27883"/>
              <a:chOff x="2010745" y="196885"/>
              <a:chExt cx="4354598" cy="313683"/>
            </a:xfrm>
          </p:grpSpPr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4526E27D-49C9-4E0B-8ABE-150CFC3FE567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294447"/>
                <a:chOff x="2010745" y="216121"/>
                <a:chExt cx="1034224" cy="294447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812C8CF6-C038-4C16-8ABE-B8E8C41A9B9A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27D6B443-ACDF-464E-8617-A95C5B57AA73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4810BC66-7E23-48C7-A83B-28317223200C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294447"/>
                <a:chOff x="3284407" y="206941"/>
                <a:chExt cx="1252137" cy="294447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0F95584A-B92A-4C3C-BFE0-1D5540735378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8AC5627D-1B52-49D2-8160-D243CAF0D145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A09207B6-30AC-417E-B368-B48E9A9B7F79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297112"/>
                <a:chOff x="4997616" y="196885"/>
                <a:chExt cx="1138336" cy="297112"/>
              </a:xfrm>
            </p:grpSpPr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1E59308E-5B21-4573-A6B4-319C3D77690D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10149" cy="2944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1EE55E43-0969-49A9-870B-21793AEB7C86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7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7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540F4EE-18CA-49B4-ABE1-67E1127A809F}"/>
                </a:ext>
              </a:extLst>
            </p:cNvPr>
            <p:cNvSpPr txBox="1"/>
            <p:nvPr/>
          </p:nvSpPr>
          <p:spPr>
            <a:xfrm>
              <a:off x="7280970" y="216992"/>
              <a:ext cx="3481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/>
                <a:t>Ⅲ</a:t>
              </a:r>
              <a:endParaRPr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1753C44-8B5B-4805-8AC6-939598DC5E6B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97D6BFC-0475-4C7C-ADC5-DDCC523AE9C3}"/>
              </a:ext>
            </a:extLst>
          </p:cNvPr>
          <p:cNvGrpSpPr/>
          <p:nvPr/>
        </p:nvGrpSpPr>
        <p:grpSpPr>
          <a:xfrm>
            <a:off x="971600" y="1692812"/>
            <a:ext cx="7488832" cy="3779136"/>
            <a:chOff x="251520" y="1410158"/>
            <a:chExt cx="2840565" cy="3735696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3F5E5DB-016A-4541-8159-1C206334DD1E}"/>
                </a:ext>
              </a:extLst>
            </p:cNvPr>
            <p:cNvSpPr/>
            <p:nvPr/>
          </p:nvSpPr>
          <p:spPr>
            <a:xfrm>
              <a:off x="340791" y="1617462"/>
              <a:ext cx="2751294" cy="352839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3AA0A7EE-ABB2-457D-9D82-165DE474AC3B}"/>
                </a:ext>
              </a:extLst>
            </p:cNvPr>
            <p:cNvGrpSpPr/>
            <p:nvPr/>
          </p:nvGrpSpPr>
          <p:grpSpPr>
            <a:xfrm>
              <a:off x="251520" y="1410158"/>
              <a:ext cx="2736304" cy="3607582"/>
              <a:chOff x="941498" y="1410158"/>
              <a:chExt cx="2736304" cy="3607582"/>
            </a:xfrm>
            <a:solidFill>
              <a:schemeClr val="bg1"/>
            </a:solidFill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43D3BD1C-816D-462F-8F82-BC784DE17272}"/>
                  </a:ext>
                </a:extLst>
              </p:cNvPr>
              <p:cNvSpPr/>
              <p:nvPr/>
            </p:nvSpPr>
            <p:spPr>
              <a:xfrm>
                <a:off x="941498" y="1548145"/>
                <a:ext cx="2736304" cy="3469595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362F746-CCC6-4CF9-8C39-8F467A59036E}"/>
                  </a:ext>
                </a:extLst>
              </p:cNvPr>
              <p:cNvSpPr txBox="1"/>
              <p:nvPr/>
            </p:nvSpPr>
            <p:spPr>
              <a:xfrm>
                <a:off x="2169174" y="1410158"/>
                <a:ext cx="313257" cy="304239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조선일보명조" panose="02030304000000000000" pitchFamily="18" charset="-127"/>
                  </a:rPr>
                  <a:t>한계</a:t>
                </a:r>
              </a:p>
            </p:txBody>
          </p:sp>
        </p:grp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A29D7826-0CEA-46EB-8D53-EDF12BD316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750" t="51400" r="27163" b="31800"/>
          <a:stretch/>
        </p:blipFill>
        <p:spPr>
          <a:xfrm>
            <a:off x="1753263" y="2484685"/>
            <a:ext cx="279611" cy="37281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78386F4-970B-46C0-A995-86DBE8B32939}"/>
              </a:ext>
            </a:extLst>
          </p:cNvPr>
          <p:cNvSpPr txBox="1"/>
          <p:nvPr/>
        </p:nvSpPr>
        <p:spPr>
          <a:xfrm>
            <a:off x="2010745" y="2484685"/>
            <a:ext cx="585260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끝없는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전처리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지옥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14350" indent="-514350">
              <a:buAutoNum type="arabicPeriod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대나무숲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빌런들의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글 전처리하기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말도 안되는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전처리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과정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14350" indent="-514350">
              <a:buAutoNum type="arabicPeriod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065BDE7E-969C-4E26-B202-240783E360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750" t="51400" r="27163" b="31800"/>
          <a:stretch/>
        </p:blipFill>
        <p:spPr>
          <a:xfrm>
            <a:off x="1753263" y="3312044"/>
            <a:ext cx="279611" cy="372815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A8FFCA83-675D-4F4E-8993-1C1794380F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750" t="51400" r="27163" b="31800"/>
          <a:stretch/>
        </p:blipFill>
        <p:spPr>
          <a:xfrm>
            <a:off x="1753263" y="4140786"/>
            <a:ext cx="279611" cy="37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979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82628" y="2427193"/>
            <a:ext cx="36615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-윤고딕360" pitchFamily="18" charset="-127"/>
              </a:rPr>
              <a:t>TEXT</a:t>
            </a:r>
            <a:r>
              <a:rPr lang="en-US" altLang="ko-KR" sz="3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-윤고딕360" pitchFamily="18" charset="-127"/>
              </a:rPr>
              <a:t>MINING</a:t>
            </a:r>
            <a:endParaRPr lang="ko-KR" altLang="en-US" sz="3600" b="1" spc="6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-윤고딕360" pitchFamily="18" charset="-127"/>
            </a:endParaRPr>
          </a:p>
        </p:txBody>
      </p:sp>
      <p:cxnSp>
        <p:nvCxnSpPr>
          <p:cNvPr id="33" name="직선 연결선 32"/>
          <p:cNvCxnSpPr>
            <a:cxnSpLocks/>
          </p:cNvCxnSpPr>
          <p:nvPr/>
        </p:nvCxnSpPr>
        <p:spPr>
          <a:xfrm>
            <a:off x="-36512" y="2713484"/>
            <a:ext cx="2808312" cy="0"/>
          </a:xfrm>
          <a:prstGeom prst="line">
            <a:avLst/>
          </a:prstGeom>
          <a:ln w="41275">
            <a:solidFill>
              <a:srgbClr val="E351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>
            <a:cxnSpLocks/>
          </p:cNvCxnSpPr>
          <p:nvPr/>
        </p:nvCxnSpPr>
        <p:spPr>
          <a:xfrm>
            <a:off x="6300192" y="2713485"/>
            <a:ext cx="2843808" cy="1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64566D0-A388-4641-8B5D-5646A5988B22}"/>
              </a:ext>
            </a:extLst>
          </p:cNvPr>
          <p:cNvSpPr txBox="1"/>
          <p:nvPr/>
        </p:nvSpPr>
        <p:spPr>
          <a:xfrm>
            <a:off x="3923928" y="2086898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KU BIG DATA</a:t>
            </a:r>
            <a:endParaRPr lang="ko-KR" altLang="en-US" sz="1600" b="1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97E80-A40A-4DA0-851C-AB06C9715007}"/>
              </a:ext>
            </a:extLst>
          </p:cNvPr>
          <p:cNvSpPr txBox="1"/>
          <p:nvPr/>
        </p:nvSpPr>
        <p:spPr>
          <a:xfrm>
            <a:off x="3840847" y="4153644"/>
            <a:ext cx="1550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“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감사합니다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조선일보명조" pitchFamily="18" charset="-127"/>
                <a:ea typeface="조선일보명조" pitchFamily="18" charset="-127"/>
                <a:cs typeface="조선일보명조" pitchFamily="18" charset="-127"/>
              </a:rPr>
              <a:t>”</a:t>
            </a: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latin typeface="조선일보명조" pitchFamily="18" charset="-127"/>
              <a:ea typeface="조선일보명조" pitchFamily="18" charset="-127"/>
              <a:cs typeface="조선일보명조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0340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2683200" y="799788"/>
            <a:ext cx="5057152" cy="466859"/>
            <a:chOff x="-1550749" y="1151823"/>
            <a:chExt cx="15551776" cy="46685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-1550749" y="1157017"/>
              <a:ext cx="169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                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-1129599" y="1151823"/>
              <a:ext cx="15130626" cy="461665"/>
              <a:chOff x="-1129599" y="1151823"/>
              <a:chExt cx="15130626" cy="46166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-1129599" y="1192494"/>
                <a:ext cx="15130626" cy="3744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숨어있는 정보를 찾아내는 </a:t>
                </a:r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Text Mining</a:t>
                </a:r>
                <a:r>
                  <a:rPr lang="ko-KR" altLang="en-US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10347813" y="1151823"/>
                <a:ext cx="2360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4" name="Picture 2">
            <a:extLst>
              <a:ext uri="{FF2B5EF4-FFF2-40B4-BE49-F238E27FC236}">
                <a16:creationId xmlns:a16="http://schemas.microsoft.com/office/drawing/2014/main" id="{A921B9A7-E45C-4A80-B5F2-D5293ABB9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87624" y="1527733"/>
            <a:ext cx="7239019" cy="3520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84B35C08-A9F9-4700-8F7F-E7C180D813AB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622A89B-25D8-4AB3-A222-A159B31AFBC7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41817"/>
              <a:chOff x="2010745" y="196885"/>
              <a:chExt cx="4354598" cy="327013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58EA75F8-9C3E-4393-88B6-E6B947159A86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307777"/>
                <a:chOff x="2010745" y="216121"/>
                <a:chExt cx="1034224" cy="307777"/>
              </a:xfrm>
            </p:grpSpPr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E6C11679-EF01-453E-BBA0-73EC569FAF22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B723ECC9-1B96-44E0-A0AD-86F1FDB48B8E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2A055596-1941-437A-B350-0EA01B306FC2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307777"/>
                <a:chOff x="3284407" y="206941"/>
                <a:chExt cx="1252137" cy="307777"/>
              </a:xfrm>
            </p:grpSpPr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0354E264-BCFC-42CC-A719-7FDD7D712C52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786725A7-DAB7-4D2A-A704-0CD311FC69E9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DB685D3E-4375-480B-AA53-D7C5F57217E9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2A6C781-103F-4C47-A886-8D5EE5749A0C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34C13CC8-DB34-4DD4-A5D7-CCF971890823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61C5567-984A-4F5E-B99A-BAD48E61B38D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4FBBC57-4730-4425-BBC5-A666CA2A196A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9544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941928" y="985292"/>
            <a:ext cx="2137634" cy="401528"/>
            <a:chOff x="-1550749" y="1151823"/>
            <a:chExt cx="15551776" cy="46685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-1550749" y="1157017"/>
              <a:ext cx="169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                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-1129599" y="1151823"/>
              <a:ext cx="15130626" cy="461665"/>
              <a:chOff x="-1129599" y="1151823"/>
              <a:chExt cx="15130626" cy="46166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-1129599" y="1192494"/>
                <a:ext cx="15130626" cy="3744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Normalization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10347813" y="1151823"/>
                <a:ext cx="2360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E28B37C-7E7C-4B67-9129-1F08BE0F0FD1}"/>
              </a:ext>
            </a:extLst>
          </p:cNvPr>
          <p:cNvGrpSpPr/>
          <p:nvPr/>
        </p:nvGrpSpPr>
        <p:grpSpPr>
          <a:xfrm>
            <a:off x="4410667" y="985292"/>
            <a:ext cx="2177557" cy="404312"/>
            <a:chOff x="4410667" y="985292"/>
            <a:chExt cx="2177557" cy="404312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55078308-E708-407E-BD3C-1329342B3C7D}"/>
                </a:ext>
              </a:extLst>
            </p:cNvPr>
            <p:cNvGrpSpPr/>
            <p:nvPr/>
          </p:nvGrpSpPr>
          <p:grpSpPr>
            <a:xfrm>
              <a:off x="4410667" y="992542"/>
              <a:ext cx="2177557" cy="397062"/>
              <a:chOff x="4042141" y="992542"/>
              <a:chExt cx="2177557" cy="397062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21150D2-BD41-48D0-BA58-D0AA1D68E62B}"/>
                  </a:ext>
                </a:extLst>
              </p:cNvPr>
              <p:cNvSpPr txBox="1"/>
              <p:nvPr/>
            </p:nvSpPr>
            <p:spPr>
              <a:xfrm>
                <a:off x="4139952" y="1020272"/>
                <a:ext cx="20797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Stemming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D799383-6BAB-4141-B588-B466695969CD}"/>
                  </a:ext>
                </a:extLst>
              </p:cNvPr>
              <p:cNvSpPr txBox="1"/>
              <p:nvPr/>
            </p:nvSpPr>
            <p:spPr>
              <a:xfrm>
                <a:off x="4042141" y="992542"/>
                <a:ext cx="23363" cy="3970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[                 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AF216AF-EF7D-454A-9B98-94ABD93A9573}"/>
                </a:ext>
              </a:extLst>
            </p:cNvPr>
            <p:cNvSpPr txBox="1"/>
            <p:nvPr/>
          </p:nvSpPr>
          <p:spPr>
            <a:xfrm>
              <a:off x="5694701" y="985292"/>
              <a:ext cx="32449" cy="397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]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C0DC5FD7-FA36-4A72-AC58-0653C3C8BEB1}"/>
              </a:ext>
            </a:extLst>
          </p:cNvPr>
          <p:cNvGrpSpPr/>
          <p:nvPr/>
        </p:nvGrpSpPr>
        <p:grpSpPr>
          <a:xfrm>
            <a:off x="292533" y="2167372"/>
            <a:ext cx="2983323" cy="1728200"/>
            <a:chOff x="1422958" y="3977676"/>
            <a:chExt cx="6550076" cy="70788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5D2470-E955-4AED-B9C5-132FA71D09FD}"/>
                </a:ext>
              </a:extLst>
            </p:cNvPr>
            <p:cNvSpPr txBox="1"/>
            <p:nvPr/>
          </p:nvSpPr>
          <p:spPr>
            <a:xfrm>
              <a:off x="2010744" y="4035624"/>
              <a:ext cx="5962290" cy="140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대문자를 모두 소문자로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AD9DCF6-427F-4F2C-AA54-C261DED33194}"/>
                </a:ext>
              </a:extLst>
            </p:cNvPr>
            <p:cNvSpPr txBox="1"/>
            <p:nvPr/>
          </p:nvSpPr>
          <p:spPr>
            <a:xfrm>
              <a:off x="1422958" y="3977676"/>
              <a:ext cx="3044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</a:t>
              </a:r>
              <a:endParaRPr lang="ko-KR" altLang="en-US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8AC0CF4-DE6F-4935-B1BA-E7DEBD7AF0DB}"/>
              </a:ext>
            </a:extLst>
          </p:cNvPr>
          <p:cNvGrpSpPr/>
          <p:nvPr/>
        </p:nvGrpSpPr>
        <p:grpSpPr>
          <a:xfrm>
            <a:off x="292533" y="3721596"/>
            <a:ext cx="3582229" cy="2127258"/>
            <a:chOff x="1544429" y="3986796"/>
            <a:chExt cx="6428605" cy="70788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75CE70A-C96C-4689-BD98-8AD0F222D840}"/>
                </a:ext>
              </a:extLst>
            </p:cNvPr>
            <p:cNvSpPr txBox="1"/>
            <p:nvPr/>
          </p:nvSpPr>
          <p:spPr>
            <a:xfrm>
              <a:off x="2010744" y="4035624"/>
              <a:ext cx="5962290" cy="248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‘ ’</a:t>
              </a:r>
              <a:r>
                <a: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기준으로 </a:t>
              </a:r>
              <a:r>
                <a:rPr lang="en-US" altLang="ko-KR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split</a:t>
              </a:r>
              <a:r>
                <a: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한 결과</a:t>
              </a:r>
              <a:endPara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C35D468-78F6-440D-B563-83B1242E32BC}"/>
                </a:ext>
              </a:extLst>
            </p:cNvPr>
            <p:cNvSpPr txBox="1"/>
            <p:nvPr/>
          </p:nvSpPr>
          <p:spPr>
            <a:xfrm>
              <a:off x="1544429" y="3986796"/>
              <a:ext cx="30448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</a:t>
              </a:r>
              <a:endParaRPr lang="ko-KR" altLang="en-US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0FD9DFF9-F2E8-45FF-BE71-072792967973}"/>
              </a:ext>
            </a:extLst>
          </p:cNvPr>
          <p:cNvGrpSpPr/>
          <p:nvPr/>
        </p:nvGrpSpPr>
        <p:grpSpPr>
          <a:xfrm>
            <a:off x="3517228" y="1745491"/>
            <a:ext cx="3581581" cy="1469655"/>
            <a:chOff x="1507580" y="3991628"/>
            <a:chExt cx="6591562" cy="70788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4E10C20-F295-4BAC-B3A2-AF1EB89A1BDA}"/>
                </a:ext>
              </a:extLst>
            </p:cNvPr>
            <p:cNvSpPr txBox="1"/>
            <p:nvPr/>
          </p:nvSpPr>
          <p:spPr>
            <a:xfrm>
              <a:off x="2136853" y="4040364"/>
              <a:ext cx="5962289" cy="4160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Word</a:t>
              </a:r>
              <a:r>
                <a: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의 </a:t>
              </a:r>
              <a:r>
                <a:rPr lang="en-US" altLang="ko-KR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root word, root from</a:t>
              </a:r>
              <a:r>
                <a: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을 찾는 것</a:t>
              </a:r>
              <a:r>
                <a:rPr lang="en-US" altLang="ko-KR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어간 추출</a:t>
              </a:r>
              <a:r>
                <a:rPr lang="en-US" altLang="ko-KR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endPara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38CE5C4-8282-4637-828D-5FD3054281FA}"/>
                </a:ext>
              </a:extLst>
            </p:cNvPr>
            <p:cNvSpPr txBox="1"/>
            <p:nvPr/>
          </p:nvSpPr>
          <p:spPr>
            <a:xfrm>
              <a:off x="1507580" y="3991628"/>
              <a:ext cx="3044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</a:t>
              </a:r>
              <a:endParaRPr lang="ko-KR" altLang="en-US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45D13052-8B56-4E3B-985E-5A44DD9CAD7F}"/>
              </a:ext>
            </a:extLst>
          </p:cNvPr>
          <p:cNvGrpSpPr/>
          <p:nvPr/>
        </p:nvGrpSpPr>
        <p:grpSpPr>
          <a:xfrm>
            <a:off x="3559364" y="2858431"/>
            <a:ext cx="3539445" cy="1469655"/>
            <a:chOff x="1459019" y="3952275"/>
            <a:chExt cx="6514015" cy="707886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EA86A38-5178-49BF-93F7-A35F51C3A729}"/>
                </a:ext>
              </a:extLst>
            </p:cNvPr>
            <p:cNvSpPr txBox="1"/>
            <p:nvPr/>
          </p:nvSpPr>
          <p:spPr>
            <a:xfrm>
              <a:off x="2010745" y="4035624"/>
              <a:ext cx="5962289" cy="192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단어 그 자체만을 고려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A16CD2F-1644-4D99-8D0E-4F00593E0DF6}"/>
                </a:ext>
              </a:extLst>
            </p:cNvPr>
            <p:cNvSpPr txBox="1"/>
            <p:nvPr/>
          </p:nvSpPr>
          <p:spPr>
            <a:xfrm>
              <a:off x="1459019" y="3952275"/>
              <a:ext cx="3044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</a:t>
              </a:r>
              <a:endParaRPr lang="ko-KR" altLang="en-US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ADD9C4A3-8436-4801-857C-2292DC64B5D0}"/>
              </a:ext>
            </a:extLst>
          </p:cNvPr>
          <p:cNvGrpSpPr/>
          <p:nvPr/>
        </p:nvGrpSpPr>
        <p:grpSpPr>
          <a:xfrm>
            <a:off x="3580529" y="3859982"/>
            <a:ext cx="3511751" cy="1469655"/>
            <a:chOff x="1509987" y="3969592"/>
            <a:chExt cx="6463047" cy="707886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F0B681C-F7F1-459C-B70A-DA5AC12A6AB1}"/>
                </a:ext>
              </a:extLst>
            </p:cNvPr>
            <p:cNvSpPr txBox="1"/>
            <p:nvPr/>
          </p:nvSpPr>
          <p:spPr>
            <a:xfrm>
              <a:off x="2010745" y="4035624"/>
              <a:ext cx="5962289" cy="489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코딩 결과도 </a:t>
              </a:r>
              <a:r>
                <a:rPr lang="en-US" altLang="ko-KR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words 1</a:t>
              </a:r>
              <a:r>
                <a: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에 있는 단어들의 </a:t>
              </a:r>
              <a:r>
                <a:rPr lang="en-US" altLang="ko-KR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root word</a:t>
              </a:r>
              <a:r>
                <a: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 </a:t>
              </a:r>
              <a:r>
                <a:rPr lang="en-US" altLang="ko-KR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list</a:t>
              </a:r>
              <a:r>
                <a: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추출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94B0757-4480-44B7-BA18-013B3DC6E2B1}"/>
                </a:ext>
              </a:extLst>
            </p:cNvPr>
            <p:cNvSpPr txBox="1"/>
            <p:nvPr/>
          </p:nvSpPr>
          <p:spPr>
            <a:xfrm>
              <a:off x="1509987" y="3969592"/>
              <a:ext cx="3044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</a:t>
              </a:r>
              <a:endParaRPr lang="ko-KR" altLang="en-US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C0C5120-AC0F-4405-8A68-6F0B84A2D175}"/>
              </a:ext>
            </a:extLst>
          </p:cNvPr>
          <p:cNvSpPr/>
          <p:nvPr/>
        </p:nvSpPr>
        <p:spPr>
          <a:xfrm>
            <a:off x="7020272" y="915120"/>
            <a:ext cx="1944242" cy="1924011"/>
          </a:xfrm>
          <a:prstGeom prst="round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E35123"/>
                </a:solidFill>
              </a:rPr>
              <a:t>Normalization</a:t>
            </a:r>
          </a:p>
          <a:p>
            <a:pPr algn="ctr"/>
            <a:r>
              <a:rPr lang="en-US" altLang="ko-KR" b="1" dirty="0">
                <a:solidFill>
                  <a:srgbClr val="E35123"/>
                </a:solidFill>
              </a:rPr>
              <a:t>	And</a:t>
            </a:r>
          </a:p>
          <a:p>
            <a:pPr algn="ctr"/>
            <a:r>
              <a:rPr lang="en-US" altLang="ko-KR" b="1" dirty="0">
                <a:solidFill>
                  <a:srgbClr val="E35123"/>
                </a:solidFill>
              </a:rPr>
              <a:t>     Stemming</a:t>
            </a:r>
            <a:endParaRPr lang="ko-KR" altLang="en-US" b="1" dirty="0">
              <a:solidFill>
                <a:srgbClr val="E35123"/>
              </a:solidFill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50628DCC-FBAE-4C11-BE85-DA46F444CAD9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05E47C61-D562-4E50-95F3-DFA6CC7E4A22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41817"/>
              <a:chOff x="2010745" y="196885"/>
              <a:chExt cx="4354598" cy="327013"/>
            </a:xfrm>
          </p:grpSpPr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BC8888BF-F9DF-4E87-94CB-40F2A74D32D3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307777"/>
                <a:chOff x="2010745" y="216121"/>
                <a:chExt cx="1034224" cy="307777"/>
              </a:xfrm>
            </p:grpSpPr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50B2599B-2E85-4468-87D6-B133721D7587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7D66866C-04A3-4252-AE94-8173C28E39A6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ACF86557-A514-4332-BDB4-7086389F84C2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307777"/>
                <a:chOff x="3284407" y="206941"/>
                <a:chExt cx="1252137" cy="307777"/>
              </a:xfrm>
            </p:grpSpPr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3ED6F444-8EDF-4FC2-8F23-177B510FE622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8AABC500-3F52-48CB-A2E8-7B0B5E446A17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0519DDEE-12B7-4E86-A025-AC6E1994B60F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3A4D4AE1-A938-4E82-AAA6-BF807F99249C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F142E3F7-2441-463F-89E7-F5B041CFF1B0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4FA0EB9-281F-4D29-950F-495D5B063836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12BB571-3616-4F04-A607-DADC81B29330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1468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3235900" y="856672"/>
            <a:ext cx="3496340" cy="474542"/>
            <a:chOff x="3029958" y="1209635"/>
            <a:chExt cx="5830215" cy="474542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3029958" y="1222512"/>
              <a:ext cx="169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3275854" y="1209635"/>
              <a:ext cx="5584319" cy="461960"/>
              <a:chOff x="3275854" y="1209635"/>
              <a:chExt cx="5584319" cy="461960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3275854" y="1271485"/>
                <a:ext cx="55843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Text Classification</a:t>
                </a:r>
                <a:endPara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6938977" y="1209635"/>
                <a:ext cx="23607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DF08379-E9DC-4AC3-BB0F-57930D71E045}"/>
              </a:ext>
            </a:extLst>
          </p:cNvPr>
          <p:cNvGrpSpPr/>
          <p:nvPr/>
        </p:nvGrpSpPr>
        <p:grpSpPr>
          <a:xfrm>
            <a:off x="2745975" y="1305946"/>
            <a:ext cx="5809843" cy="707886"/>
            <a:chOff x="1858501" y="3937620"/>
            <a:chExt cx="5809843" cy="70788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897C88B-3CEF-4199-BB62-0E28CAEC87B4}"/>
                </a:ext>
              </a:extLst>
            </p:cNvPr>
            <p:cNvSpPr txBox="1"/>
            <p:nvPr/>
          </p:nvSpPr>
          <p:spPr>
            <a:xfrm>
              <a:off x="2123728" y="4022205"/>
              <a:ext cx="5544616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7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Input</a:t>
              </a:r>
              <a:r>
                <a:rPr lang="ko-KR" altLang="en-US" sz="17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sz="17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text</a:t>
              </a:r>
              <a:r>
                <a:rPr lang="ko-KR" altLang="en-US" sz="17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에 대해서 </a:t>
              </a:r>
              <a:r>
                <a:rPr lang="en-US" altLang="ko-KR" sz="17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Labeling</a:t>
              </a:r>
              <a:r>
                <a:rPr lang="ko-KR" altLang="en-US" sz="17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하기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B7F4C4E-FF73-4083-84D8-8A7867718AC7}"/>
                </a:ext>
              </a:extLst>
            </p:cNvPr>
            <p:cNvSpPr txBox="1"/>
            <p:nvPr/>
          </p:nvSpPr>
          <p:spPr>
            <a:xfrm>
              <a:off x="1858501" y="3937620"/>
              <a:ext cx="3044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</a:t>
              </a:r>
              <a:endParaRPr lang="ko-KR" altLang="en-US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F555BBE-63AA-41E1-95BD-836F6F6D8993}"/>
              </a:ext>
            </a:extLst>
          </p:cNvPr>
          <p:cNvSpPr txBox="1"/>
          <p:nvPr/>
        </p:nvSpPr>
        <p:spPr>
          <a:xfrm>
            <a:off x="539552" y="1906619"/>
            <a:ext cx="84249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Topic Identification : Politics, Sports, Technology?</a:t>
            </a:r>
          </a:p>
          <a:p>
            <a:endParaRPr lang="en-US" altLang="ko-KR" sz="2000" dirty="0">
              <a:ln>
                <a:solidFill>
                  <a:schemeClr val="accent1">
                    <a:alpha val="0"/>
                  </a:schemeClr>
                </a:solidFill>
              </a:ln>
              <a:latin typeface="-윤고딕320" pitchFamily="18" charset="-127"/>
              <a:ea typeface="-윤고딕320" pitchFamily="18" charset="-127"/>
            </a:endParaRPr>
          </a:p>
          <a:p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Spam detection : Spam or not?</a:t>
            </a:r>
          </a:p>
          <a:p>
            <a:endParaRPr lang="en-US" altLang="ko-KR" sz="2000" dirty="0">
              <a:ln>
                <a:solidFill>
                  <a:schemeClr val="accent1">
                    <a:alpha val="0"/>
                  </a:schemeClr>
                </a:solidFill>
              </a:ln>
              <a:latin typeface="-윤고딕320" pitchFamily="18" charset="-127"/>
              <a:ea typeface="-윤고딕320" pitchFamily="18" charset="-127"/>
            </a:endParaRPr>
          </a:p>
          <a:p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Sentimental analysis(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감정분석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): Movie review -&gt; positive or negative?</a:t>
            </a:r>
          </a:p>
          <a:p>
            <a:endParaRPr lang="en-US" altLang="ko-KR" sz="2000" dirty="0">
              <a:ln>
                <a:solidFill>
                  <a:schemeClr val="accent1">
                    <a:alpha val="0"/>
                  </a:schemeClr>
                </a:solidFill>
              </a:ln>
              <a:latin typeface="-윤고딕320" pitchFamily="18" charset="-127"/>
              <a:ea typeface="-윤고딕320" pitchFamily="18" charset="-127"/>
            </a:endParaRPr>
          </a:p>
          <a:p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Spelling Correction : Weather or Whether? Color or </a:t>
            </a:r>
            <a:r>
              <a:rPr lang="en-US" altLang="ko-KR" sz="20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Colour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?</a:t>
            </a: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latin typeface="-윤고딕320" pitchFamily="18" charset="-127"/>
              <a:ea typeface="-윤고딕32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96C3A0-F41C-4F2D-BF9B-68ADE386BE82}"/>
              </a:ext>
            </a:extLst>
          </p:cNvPr>
          <p:cNvSpPr txBox="1"/>
          <p:nvPr/>
        </p:nvSpPr>
        <p:spPr>
          <a:xfrm>
            <a:off x="826090" y="4694574"/>
            <a:ext cx="82108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-&gt; Text Classification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도 여태까지 알아왔던 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Classification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과 마찬가지로 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‘Supervised Classification’ !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latin typeface="-윤고딕320" pitchFamily="18" charset="-127"/>
              <a:ea typeface="-윤고딕320" pitchFamily="18" charset="-127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008B83E-CBA0-4B56-B3C7-9C05A6752DA4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2C3D2C44-9225-469B-9363-50AF5F876434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41817"/>
              <a:chOff x="2010745" y="196885"/>
              <a:chExt cx="4354598" cy="327013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A19E02F8-BB23-4A3D-920E-BED3FB076305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307777"/>
                <a:chOff x="2010745" y="216121"/>
                <a:chExt cx="1034224" cy="307777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96D5B9AF-ADBB-4653-8A87-2202C4E3977C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8A1CC004-9492-4DC6-8E1E-29A66178B62C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AF0511BB-3C1C-41EC-9AD2-5F73C9E54EDA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307777"/>
                <a:chOff x="3284407" y="206941"/>
                <a:chExt cx="1252137" cy="307777"/>
              </a:xfrm>
            </p:grpSpPr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4BB8BC33-8DB8-412F-9877-A372486B835A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70B706DC-0D5E-4826-B2D5-F423A70E7EBA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F6994FC3-2077-4415-8ED6-E4F7FBE710BD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ECFD8C49-2F80-452C-B9CF-60A6BCB03631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DE0E7821-C8CF-4A24-B8B5-97A4D35079A0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1BEF180-FA7D-4703-A97D-F3EAFE7937B0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3834BE0-3AC1-4726-8010-EF42B4C13A09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1543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3622396" y="819939"/>
            <a:ext cx="3170178" cy="521395"/>
            <a:chOff x="3029958" y="1222067"/>
            <a:chExt cx="5286334" cy="46211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3029958" y="1222512"/>
              <a:ext cx="169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3275854" y="1222067"/>
              <a:ext cx="5040438" cy="461665"/>
              <a:chOff x="3275854" y="1222067"/>
              <a:chExt cx="5040438" cy="46166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3275854" y="1271484"/>
                <a:ext cx="504043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Bag of Words</a:t>
                </a:r>
                <a:endParaRPr lang="ko-KR" altLang="en-US" sz="2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5949977" y="1222067"/>
                <a:ext cx="23607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151D8485-DF0A-49BD-A2AE-9E7AFA450690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555BBE-63AA-41E1-95BD-836F6F6D8993}"/>
              </a:ext>
            </a:extLst>
          </p:cNvPr>
          <p:cNvSpPr txBox="1"/>
          <p:nvPr/>
        </p:nvSpPr>
        <p:spPr>
          <a:xfrm>
            <a:off x="767918" y="1682597"/>
            <a:ext cx="84249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 Document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를 자동으로 분류하기 위한 기법</a:t>
            </a:r>
            <a:endParaRPr lang="en-US" altLang="ko-KR" sz="1700" dirty="0">
              <a:ln>
                <a:solidFill>
                  <a:schemeClr val="accent1">
                    <a:alpha val="0"/>
                  </a:schemeClr>
                </a:solidFill>
              </a:ln>
              <a:latin typeface="-윤고딕320" pitchFamily="18" charset="-127"/>
              <a:ea typeface="-윤고딕320" pitchFamily="18" charset="-127"/>
            </a:endParaRPr>
          </a:p>
          <a:p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글에 포함된 단어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(Word)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들의 분포 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-&gt;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 이 문서가 어떤 종류의 문서인지를 판단</a:t>
            </a:r>
            <a:endParaRPr lang="en-US" altLang="ko-KR" sz="1700" dirty="0">
              <a:ln>
                <a:solidFill>
                  <a:schemeClr val="accent1">
                    <a:alpha val="0"/>
                  </a:schemeClr>
                </a:solidFill>
              </a:ln>
              <a:latin typeface="-윤고딕320" pitchFamily="18" charset="-127"/>
              <a:ea typeface="-윤고딕32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A67FE78-93A7-4F1D-8587-DBE970E37F02}"/>
              </a:ext>
            </a:extLst>
          </p:cNvPr>
          <p:cNvSpPr txBox="1"/>
          <p:nvPr/>
        </p:nvSpPr>
        <p:spPr>
          <a:xfrm>
            <a:off x="811512" y="2727020"/>
            <a:ext cx="842493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 Bag-of-words : Term- Document Matrix</a:t>
            </a:r>
          </a:p>
          <a:p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어떠한 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text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에 포함되어 있는 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words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에 대해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, 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순서에 상관없이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, 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각 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words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의 사용 빈도 값으로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,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 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 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바꾸어 주는 방법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DB2A90A-573C-411B-ADE9-ADF3517060E0}"/>
              </a:ext>
            </a:extLst>
          </p:cNvPr>
          <p:cNvSpPr txBox="1"/>
          <p:nvPr/>
        </p:nvSpPr>
        <p:spPr>
          <a:xfrm>
            <a:off x="811512" y="4109046"/>
            <a:ext cx="842493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 Bag-of-words : Representation in a Vector Space</a:t>
            </a:r>
          </a:p>
          <a:p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궁극적으로 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Frequency of words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를 보고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, 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그 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Text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의 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Contents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를 추론하는 방법</a:t>
            </a:r>
            <a:endParaRPr lang="en-US" altLang="ko-KR" sz="1700" dirty="0">
              <a:ln>
                <a:solidFill>
                  <a:schemeClr val="accent1">
                    <a:alpha val="0"/>
                  </a:schemeClr>
                </a:solidFill>
              </a:ln>
              <a:latin typeface="-윤고딕320" pitchFamily="18" charset="-127"/>
              <a:ea typeface="-윤고딕320" pitchFamily="18" charset="-127"/>
            </a:endParaRPr>
          </a:p>
          <a:p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많이 사용된 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Words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가 그 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Text</a:t>
            </a:r>
            <a:r>
              <a:rPr lang="ko-KR" altLang="en-US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의 핵심 단어일 가능성이 높으므로</a:t>
            </a:r>
            <a:r>
              <a:rPr lang="en-US" altLang="ko-KR" sz="17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윤고딕320" pitchFamily="18" charset="-127"/>
                <a:ea typeface="-윤고딕320" pitchFamily="18" charset="-127"/>
              </a:rPr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FB8AB5-4548-4923-89F5-A3BEAE67EC3D}"/>
              </a:ext>
            </a:extLst>
          </p:cNvPr>
          <p:cNvSpPr txBox="1"/>
          <p:nvPr/>
        </p:nvSpPr>
        <p:spPr>
          <a:xfrm>
            <a:off x="507024" y="1590264"/>
            <a:ext cx="304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endParaRPr lang="ko-KR" altLang="en-US" sz="40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C2EF262-805F-4DF2-809D-00BE00CD1188}"/>
              </a:ext>
            </a:extLst>
          </p:cNvPr>
          <p:cNvSpPr txBox="1"/>
          <p:nvPr/>
        </p:nvSpPr>
        <p:spPr>
          <a:xfrm>
            <a:off x="507024" y="2653610"/>
            <a:ext cx="304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endParaRPr lang="ko-KR" altLang="en-US" sz="40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F7065DD-5FF2-4806-89A9-A6A70D1735BA}"/>
              </a:ext>
            </a:extLst>
          </p:cNvPr>
          <p:cNvSpPr txBox="1"/>
          <p:nvPr/>
        </p:nvSpPr>
        <p:spPr>
          <a:xfrm>
            <a:off x="507024" y="4072044"/>
            <a:ext cx="304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endParaRPr lang="ko-KR" altLang="en-US" sz="4000" dirty="0">
              <a:ln>
                <a:solidFill>
                  <a:schemeClr val="accent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4D4C434-3000-48CF-8BB5-4490EC1ECFAD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4BF94C1-7D69-48A7-AF94-5A0FD6D59EEE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41817"/>
              <a:chOff x="2010745" y="196885"/>
              <a:chExt cx="4354598" cy="327013"/>
            </a:xfrm>
          </p:grpSpPr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BFA888AA-B879-4B73-9589-EBC88C31994E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307777"/>
                <a:chOff x="2010745" y="216121"/>
                <a:chExt cx="1034224" cy="307777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D5879EE1-A8D1-4AB0-BDD3-014792BB7E23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BF1F3826-3365-4BEE-9748-14B851396EC2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08E62B3E-8581-4EDE-884C-5CB58F26B103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307777"/>
                <a:chOff x="3284407" y="206941"/>
                <a:chExt cx="1252137" cy="307777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E122ED22-9DF5-4AE6-A622-3025D11E2A4C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CD894244-9D48-4456-B9C2-8C9C17AA8A50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54A919D7-A4D4-45D5-BE34-3ECB1BE624CC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FB152EAC-7757-4006-A6A0-1BDF74742D09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FC774AB-A5AE-4894-8C24-DCDFF7F243CD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2A58757-72FF-4A99-9B16-98DD6D29E0E7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81D9F4A-3171-47B8-979E-972F1B29EA44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1913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2720906" y="1087110"/>
            <a:ext cx="3867318" cy="965528"/>
            <a:chOff x="3029958" y="1209931"/>
            <a:chExt cx="3764465" cy="96552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3029958" y="1222512"/>
              <a:ext cx="169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3275857" y="1209931"/>
              <a:ext cx="3518566" cy="965528"/>
              <a:chOff x="3275857" y="1209931"/>
              <a:chExt cx="3518566" cy="965528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3275857" y="1252129"/>
                <a:ext cx="342650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LDA(Latent Dirichlet Allocation)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6558350" y="1209931"/>
                <a:ext cx="2360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pic>
        <p:nvPicPr>
          <p:cNvPr id="22" name="Picture 2" descr="http://i.imgur.com/r5e5qvs.png">
            <a:extLst>
              <a:ext uri="{FF2B5EF4-FFF2-40B4-BE49-F238E27FC236}">
                <a16:creationId xmlns:a16="http://schemas.microsoft.com/office/drawing/2014/main" id="{9E21F07D-D94A-4554-8E46-F5A32B731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702545"/>
            <a:ext cx="6192688" cy="266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40EE0C5-7070-4C39-B346-1038688C212B}"/>
              </a:ext>
            </a:extLst>
          </p:cNvPr>
          <p:cNvGrpSpPr/>
          <p:nvPr/>
        </p:nvGrpSpPr>
        <p:grpSpPr>
          <a:xfrm>
            <a:off x="1699686" y="4513684"/>
            <a:ext cx="6688738" cy="932622"/>
            <a:chOff x="1627678" y="4513684"/>
            <a:chExt cx="6688738" cy="932622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77A5A6C-BCCC-4A14-A795-EC083B6B3639}"/>
                </a:ext>
              </a:extLst>
            </p:cNvPr>
            <p:cNvSpPr/>
            <p:nvPr/>
          </p:nvSpPr>
          <p:spPr>
            <a:xfrm>
              <a:off x="1958521" y="4615309"/>
              <a:ext cx="635789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문서와 토픽</a:t>
              </a:r>
              <a:r>
                <a:rPr lang="en-US" altLang="ko-KR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단어와 토픽 간의 </a:t>
              </a:r>
              <a:r>
                <a:rPr lang="ko-KR" altLang="en-US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잠재</a:t>
              </a:r>
              <a:r>
                <a:rPr lang="en-US" altLang="ko-KR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(Latent)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적인 관계들을</a:t>
              </a:r>
              <a:endParaRPr lang="en-US" altLang="ko-KR" sz="16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r>
                <a:rPr lang="en-US" altLang="ko-KR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	</a:t>
              </a:r>
              <a:r>
                <a:rPr lang="ko-KR" altLang="en-US" sz="1600" b="1" dirty="0" err="1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디리클레</a:t>
              </a:r>
              <a:r>
                <a:rPr lang="ko-KR" altLang="en-US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 분포</a:t>
              </a:r>
              <a:r>
                <a:rPr lang="en-US" altLang="ko-KR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(Dirichlet Dist.)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로 나타내고 </a:t>
              </a:r>
              <a:endParaRPr lang="en-US" altLang="ko-KR" sz="16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r>
                <a:rPr lang="en-US" altLang="ko-KR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		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이들을 활용해 토픽 </a:t>
              </a:r>
              <a:r>
                <a:rPr lang="ko-KR" altLang="en-US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할당</a:t>
              </a:r>
              <a:r>
                <a:rPr lang="en-US" altLang="ko-KR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(Allocation)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608F9C1-529A-4FFD-B2F3-D93138B60B28}"/>
                </a:ext>
              </a:extLst>
            </p:cNvPr>
            <p:cNvSpPr txBox="1"/>
            <p:nvPr/>
          </p:nvSpPr>
          <p:spPr>
            <a:xfrm>
              <a:off x="1627678" y="4513684"/>
              <a:ext cx="2492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</a:t>
              </a:r>
              <a:endParaRPr lang="ko-KR" altLang="en-US" sz="4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224FF070-55E5-462C-8631-E0619C6841F5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95D65E85-71D9-4FA2-9F91-D3F33094186E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CB0ED471-C8E4-47AF-A71C-0A20A75EDDD1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41817"/>
              <a:chOff x="2010745" y="196885"/>
              <a:chExt cx="4354598" cy="327013"/>
            </a:xfrm>
          </p:grpSpPr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6CD42C18-9BA0-4BC4-BA79-7F5256DED726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307777"/>
                <a:chOff x="2010745" y="216121"/>
                <a:chExt cx="1034224" cy="307777"/>
              </a:xfrm>
            </p:grpSpPr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FFDAEA71-B47A-4A8A-92A1-B4F57A37A10F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B272518D-34E3-4616-BA22-DE1A428F28C5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3FBE8508-CADD-4EF1-8CDE-8290A06B6BC5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307777"/>
                <a:chOff x="3284407" y="206941"/>
                <a:chExt cx="1252137" cy="307777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06371AEE-6D93-4FD9-B03F-C036204CDA2F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5232E35F-0C10-4636-B91E-18FCC5533627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E581927F-6BBE-43B9-B985-EB036FD53E5C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4A8FF497-E8C8-48D3-8A0A-826B9A1846A8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D660BB01-F08C-4415-A659-279752C60BE3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E3ABED-03B9-4C50-B79D-FC47B1CDBC9E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6C6286-715B-44EE-9D1F-24CA0DD04F3B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982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380546" y="697260"/>
            <a:ext cx="84249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1C27EE4-0925-4033-9B99-59510461A713}"/>
              </a:ext>
            </a:extLst>
          </p:cNvPr>
          <p:cNvGrpSpPr/>
          <p:nvPr/>
        </p:nvGrpSpPr>
        <p:grpSpPr>
          <a:xfrm>
            <a:off x="2720906" y="1087110"/>
            <a:ext cx="3867318" cy="965528"/>
            <a:chOff x="3029958" y="1209931"/>
            <a:chExt cx="3764465" cy="96552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1669A5-88AD-4BF4-A854-9EB2EC224A5F}"/>
                </a:ext>
              </a:extLst>
            </p:cNvPr>
            <p:cNvSpPr txBox="1"/>
            <p:nvPr/>
          </p:nvSpPr>
          <p:spPr>
            <a:xfrm>
              <a:off x="3029958" y="1222512"/>
              <a:ext cx="1699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620F868-502B-4C89-8A8B-CC694DD2520C}"/>
                </a:ext>
              </a:extLst>
            </p:cNvPr>
            <p:cNvGrpSpPr/>
            <p:nvPr/>
          </p:nvGrpSpPr>
          <p:grpSpPr>
            <a:xfrm>
              <a:off x="3275857" y="1209931"/>
              <a:ext cx="3518566" cy="965528"/>
              <a:chOff x="3275857" y="1209931"/>
              <a:chExt cx="3518566" cy="965528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605EEB5-9737-4EFE-8910-1FD28F45D6A7}"/>
                  </a:ext>
                </a:extLst>
              </p:cNvPr>
              <p:cNvSpPr txBox="1"/>
              <p:nvPr/>
            </p:nvSpPr>
            <p:spPr>
              <a:xfrm>
                <a:off x="3275857" y="1252129"/>
                <a:ext cx="342650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LDA(Latent Dirichlet Allocation)</a:t>
                </a:r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4DB066-E39E-45C4-80F6-F105C413771D}"/>
                  </a:ext>
                </a:extLst>
              </p:cNvPr>
              <p:cNvSpPr txBox="1"/>
              <p:nvPr/>
            </p:nvSpPr>
            <p:spPr>
              <a:xfrm>
                <a:off x="6558350" y="1209931"/>
                <a:ext cx="2360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]</a:t>
                </a:r>
                <a:endPara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pic>
        <p:nvPicPr>
          <p:cNvPr id="22" name="Picture 2" descr="http://i.imgur.com/r5e5qvs.png">
            <a:extLst>
              <a:ext uri="{FF2B5EF4-FFF2-40B4-BE49-F238E27FC236}">
                <a16:creationId xmlns:a16="http://schemas.microsoft.com/office/drawing/2014/main" id="{9E21F07D-D94A-4554-8E46-F5A32B731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702545"/>
            <a:ext cx="6192688" cy="266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40EE0C5-7070-4C39-B346-1038688C212B}"/>
              </a:ext>
            </a:extLst>
          </p:cNvPr>
          <p:cNvGrpSpPr/>
          <p:nvPr/>
        </p:nvGrpSpPr>
        <p:grpSpPr>
          <a:xfrm>
            <a:off x="1699686" y="4513684"/>
            <a:ext cx="6688738" cy="932622"/>
            <a:chOff x="1627678" y="4513684"/>
            <a:chExt cx="6688738" cy="932622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77A5A6C-BCCC-4A14-A795-EC083B6B3639}"/>
                </a:ext>
              </a:extLst>
            </p:cNvPr>
            <p:cNvSpPr/>
            <p:nvPr/>
          </p:nvSpPr>
          <p:spPr>
            <a:xfrm>
              <a:off x="1958521" y="4615309"/>
              <a:ext cx="635789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문서와 토픽</a:t>
              </a:r>
              <a:r>
                <a:rPr lang="en-US" altLang="ko-KR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단어와 토픽 간의 </a:t>
              </a:r>
              <a:r>
                <a:rPr lang="ko-KR" altLang="en-US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잠재</a:t>
              </a:r>
              <a:r>
                <a:rPr lang="en-US" altLang="ko-KR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(Latent)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적인 관계들을</a:t>
              </a:r>
              <a:endParaRPr lang="en-US" altLang="ko-KR" sz="16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r>
                <a:rPr lang="en-US" altLang="ko-KR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	</a:t>
              </a:r>
              <a:r>
                <a:rPr lang="ko-KR" altLang="en-US" sz="1600" b="1" dirty="0" err="1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디리클레</a:t>
              </a:r>
              <a:r>
                <a:rPr lang="ko-KR" altLang="en-US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 분포</a:t>
              </a:r>
              <a:r>
                <a:rPr lang="en-US" altLang="ko-KR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(Dirichlet Dist.)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로 나타내고 </a:t>
              </a:r>
              <a:endParaRPr lang="en-US" altLang="ko-KR" sz="16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r>
                <a:rPr lang="en-US" altLang="ko-KR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		</a:t>
              </a:r>
              <a:r>
                <a:rPr lang="ko-KR" altLang="en-US" sz="1600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이들을 활용해 토픽 </a:t>
              </a:r>
              <a:r>
                <a:rPr lang="ko-KR" altLang="en-US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할당</a:t>
              </a:r>
              <a:r>
                <a:rPr lang="en-US" altLang="ko-KR" sz="1600" b="1" dirty="0"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(Allocation)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608F9C1-529A-4FFD-B2F3-D93138B60B28}"/>
                </a:ext>
              </a:extLst>
            </p:cNvPr>
            <p:cNvSpPr txBox="1"/>
            <p:nvPr/>
          </p:nvSpPr>
          <p:spPr>
            <a:xfrm>
              <a:off x="1627678" y="4513684"/>
              <a:ext cx="2492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</a:t>
              </a:r>
              <a:endParaRPr lang="ko-KR" altLang="en-US" sz="4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224FF070-55E5-462C-8631-E0619C6841F5}"/>
              </a:ext>
            </a:extLst>
          </p:cNvPr>
          <p:cNvSpPr txBox="1"/>
          <p:nvPr/>
        </p:nvSpPr>
        <p:spPr>
          <a:xfrm>
            <a:off x="431216" y="243051"/>
            <a:ext cx="100380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3512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MINING</a:t>
            </a:r>
          </a:p>
          <a:p>
            <a:pPr algn="ctr"/>
            <a:r>
              <a:rPr lang="en-US" altLang="ko-KR" sz="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Ku Big Data</a:t>
            </a:r>
            <a:endParaRPr lang="ko-KR" altLang="en-US" sz="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BE681F72-A8F4-4AA1-BDAA-1B50291647DB}"/>
              </a:ext>
            </a:extLst>
          </p:cNvPr>
          <p:cNvGrpSpPr/>
          <p:nvPr/>
        </p:nvGrpSpPr>
        <p:grpSpPr>
          <a:xfrm>
            <a:off x="2010745" y="196885"/>
            <a:ext cx="6167982" cy="341817"/>
            <a:chOff x="2010745" y="196885"/>
            <a:chExt cx="6167982" cy="341817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800B0AAA-C2DE-489A-B3B6-EB5859807E0A}"/>
                </a:ext>
              </a:extLst>
            </p:cNvPr>
            <p:cNvGrpSpPr/>
            <p:nvPr/>
          </p:nvGrpSpPr>
          <p:grpSpPr>
            <a:xfrm>
              <a:off x="2010745" y="196885"/>
              <a:ext cx="4888449" cy="341817"/>
              <a:chOff x="2010745" y="196885"/>
              <a:chExt cx="4354598" cy="327013"/>
            </a:xfrm>
          </p:grpSpPr>
          <p:grpSp>
            <p:nvGrpSpPr>
              <p:cNvPr id="57" name="그룹 56">
                <a:extLst>
                  <a:ext uri="{FF2B5EF4-FFF2-40B4-BE49-F238E27FC236}">
                    <a16:creationId xmlns:a16="http://schemas.microsoft.com/office/drawing/2014/main" id="{9A92ACE0-8888-4E0D-A5B3-943EBC4169F4}"/>
                  </a:ext>
                </a:extLst>
              </p:cNvPr>
              <p:cNvGrpSpPr/>
              <p:nvPr/>
            </p:nvGrpSpPr>
            <p:grpSpPr>
              <a:xfrm>
                <a:off x="2010745" y="216121"/>
                <a:ext cx="1034224" cy="307777"/>
                <a:chOff x="2010745" y="216121"/>
                <a:chExt cx="1034224" cy="307777"/>
              </a:xfrm>
            </p:grpSpPr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78CE687B-4418-48D5-B4D5-1B4B8AFFE3A2}"/>
                    </a:ext>
                  </a:extLst>
                </p:cNvPr>
                <p:cNvSpPr txBox="1"/>
                <p:nvPr/>
              </p:nvSpPr>
              <p:spPr>
                <a:xfrm>
                  <a:off x="2010745" y="21612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rPr>
                    <a:t>Ⅰ</a:t>
                  </a:r>
                  <a:endParaRPr lang="ko-KR" altLang="en-US" sz="105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-윤고딕310" pitchFamily="18" charset="-127"/>
                    <a:ea typeface="-윤고딕310" pitchFamily="18" charset="-127"/>
                    <a:cs typeface="조선일보명조" pitchFamily="18" charset="-127"/>
                  </a:endParaRP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8B2E7B04-F814-499E-B5C2-65C594F5A3E0}"/>
                    </a:ext>
                  </a:extLst>
                </p:cNvPr>
                <p:cNvSpPr txBox="1"/>
                <p:nvPr/>
              </p:nvSpPr>
              <p:spPr>
                <a:xfrm>
                  <a:off x="2212192" y="243051"/>
                  <a:ext cx="832777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0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Study Review</a:t>
                  </a:r>
                  <a:endParaRPr lang="ko-KR" altLang="en-US" sz="10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277BABBD-50C0-4939-9FF6-54B10FCCD72C}"/>
                  </a:ext>
                </a:extLst>
              </p:cNvPr>
              <p:cNvGrpSpPr/>
              <p:nvPr/>
            </p:nvGrpSpPr>
            <p:grpSpPr>
              <a:xfrm>
                <a:off x="3489165" y="206941"/>
                <a:ext cx="1252137" cy="307777"/>
                <a:chOff x="3284407" y="206941"/>
                <a:chExt cx="1252137" cy="307777"/>
              </a:xfrm>
            </p:grpSpPr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DF19E0C4-D7AB-4EF8-8F4C-FFE67F69D928}"/>
                    </a:ext>
                  </a:extLst>
                </p:cNvPr>
                <p:cNvSpPr txBox="1"/>
                <p:nvPr/>
              </p:nvSpPr>
              <p:spPr>
                <a:xfrm>
                  <a:off x="3284407" y="206941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Ⅱ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06BA2785-5005-481F-8EBF-08A4113E4B91}"/>
                    </a:ext>
                  </a:extLst>
                </p:cNvPr>
                <p:cNvSpPr txBox="1"/>
                <p:nvPr/>
              </p:nvSpPr>
              <p:spPr>
                <a:xfrm>
                  <a:off x="3428174" y="233364"/>
                  <a:ext cx="1108370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 err="1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Prepre-Processiing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55CE4B41-A62E-4489-865D-C04689A719E8}"/>
                  </a:ext>
                </a:extLst>
              </p:cNvPr>
              <p:cNvGrpSpPr/>
              <p:nvPr/>
            </p:nvGrpSpPr>
            <p:grpSpPr>
              <a:xfrm>
                <a:off x="5227007" y="196885"/>
                <a:ext cx="1138336" cy="307777"/>
                <a:chOff x="4997616" y="196885"/>
                <a:chExt cx="1138336" cy="307777"/>
              </a:xfrm>
            </p:grpSpPr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F4B3E55B-2F64-419D-89B5-0E32026486D6}"/>
                    </a:ext>
                  </a:extLst>
                </p:cNvPr>
                <p:cNvSpPr txBox="1"/>
                <p:nvPr/>
              </p:nvSpPr>
              <p:spPr>
                <a:xfrm>
                  <a:off x="4997616" y="196885"/>
                  <a:ext cx="34817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4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조선일보명조" pitchFamily="18" charset="-127"/>
                      <a:ea typeface="조선일보명조" pitchFamily="18" charset="-127"/>
                      <a:cs typeface="조선일보명조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</a:rPr>
                    <a:t>Ⅲ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3D94CA52-1257-4A02-85E4-1AD6AF21EBF5}"/>
                    </a:ext>
                  </a:extLst>
                </p:cNvPr>
                <p:cNvSpPr txBox="1"/>
                <p:nvPr/>
              </p:nvSpPr>
              <p:spPr>
                <a:xfrm>
                  <a:off x="5217499" y="258440"/>
                  <a:ext cx="918453" cy="2355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-윤고딕310" pitchFamily="18" charset="-127"/>
                      <a:ea typeface="-윤고딕310" pitchFamily="18" charset="-127"/>
                    </a:defRPr>
                  </a:lvl1pPr>
                </a:lstStyle>
                <a:p>
                  <a:r>
                    <a:rPr lang="en-US" altLang="ko-KR" dirty="0">
                      <a:solidFill>
                        <a:schemeClr val="bg1">
                          <a:lumMod val="65000"/>
                        </a:schemeClr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Pre-Processing</a:t>
                  </a:r>
                  <a:endParaRPr lang="ko-KR" altLang="en-US" dirty="0">
                    <a:solidFill>
                      <a:schemeClr val="bg1">
                        <a:lumMod val="6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01D6860-7E9D-449B-BB1C-D9242EEEB999}"/>
                </a:ext>
              </a:extLst>
            </p:cNvPr>
            <p:cNvSpPr txBox="1"/>
            <p:nvPr/>
          </p:nvSpPr>
          <p:spPr>
            <a:xfrm>
              <a:off x="7280970" y="216992"/>
              <a:ext cx="390856" cy="32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조선일보명조" pitchFamily="18" charset="-127"/>
                  <a:ea typeface="조선일보명조" pitchFamily="18" charset="-127"/>
                  <a:cs typeface="조선일보명조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Ⅲ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E290A02-39A9-42AA-ACC5-ED05FE44431B}"/>
                </a:ext>
              </a:extLst>
            </p:cNvPr>
            <p:cNvSpPr txBox="1"/>
            <p:nvPr/>
          </p:nvSpPr>
          <p:spPr>
            <a:xfrm>
              <a:off x="7535602" y="265212"/>
              <a:ext cx="6431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00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-윤고딕310" pitchFamily="18" charset="-127"/>
                  <a:ea typeface="-윤고딕310" pitchFamily="18" charset="-127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Analysis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549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solidFill>
            <a:schemeClr val="bg1">
              <a:lumMod val="7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100" dirty="0" smtClean="0">
            <a:ln>
              <a:solidFill>
                <a:schemeClr val="accent1">
                  <a:alpha val="0"/>
                </a:schemeClr>
              </a:solidFill>
            </a:ln>
            <a:latin typeface="-윤고딕320" pitchFamily="18" charset="-127"/>
            <a:ea typeface="-윤고딕320" pitchFamily="18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1136</TotalTime>
  <Words>1835</Words>
  <Application>Microsoft Office PowerPoint</Application>
  <PresentationFormat>화면 슬라이드 쇼(16:10)</PresentationFormat>
  <Paragraphs>564</Paragraphs>
  <Slides>33</Slides>
  <Notes>26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5" baseType="lpstr">
      <vt:lpstr>조선일보명조</vt:lpstr>
      <vt:lpstr>-윤고딕320</vt:lpstr>
      <vt:lpstr>궁서</vt:lpstr>
      <vt:lpstr>Arial</vt:lpstr>
      <vt:lpstr>Browallia New</vt:lpstr>
      <vt:lpstr>맑은 고딕</vt:lpstr>
      <vt:lpstr>함초롬돋움</vt:lpstr>
      <vt:lpstr>나눔고딕</vt:lpstr>
      <vt:lpstr>-윤고딕360</vt:lpstr>
      <vt:lpstr>나눔바른고딕</vt:lpstr>
      <vt:lpstr>-윤고딕310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Ace</dc:creator>
  <cp:lastModifiedBy>gamdengy@hanmail.net</cp:lastModifiedBy>
  <cp:revision>108</cp:revision>
  <dcterms:created xsi:type="dcterms:W3CDTF">2016-06-10T14:56:59Z</dcterms:created>
  <dcterms:modified xsi:type="dcterms:W3CDTF">2018-05-31T06:31:47Z</dcterms:modified>
</cp:coreProperties>
</file>

<file path=docProps/thumbnail.jpeg>
</file>